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slideLayouts/slideLayout30.xml" ContentType="application/vnd.openxmlformats-officedocument.presentationml.slideLayout+xml"/>
  <Override PartName="/ppt/theme/theme2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1.xml" ContentType="application/vnd.openxmlformats-officedocument.theme+xml"/>
  <Override PartName="/ppt/slideLayouts/slideLayout33.xml" ContentType="application/vnd.openxmlformats-officedocument.presentationml.slideLayout+xml"/>
  <Override PartName="/ppt/theme/theme22.xml" ContentType="application/vnd.openxmlformats-officedocument.theme+xml"/>
  <Override PartName="/ppt/slideLayouts/slideLayout34.xml" ContentType="application/vnd.openxmlformats-officedocument.presentationml.slideLayout+xml"/>
  <Override PartName="/ppt/theme/theme23.xml" ContentType="application/vnd.openxmlformats-officedocument.theme+xml"/>
  <Override PartName="/ppt/slideLayouts/slideLayout35.xml" ContentType="application/vnd.openxmlformats-officedocument.presentationml.slideLayout+xml"/>
  <Override PartName="/ppt/theme/theme24.xml" ContentType="application/vnd.openxmlformats-officedocument.theme+xml"/>
  <Override PartName="/ppt/slideLayouts/slideLayout36.xml" ContentType="application/vnd.openxmlformats-officedocument.presentationml.slideLayout+xml"/>
  <Override PartName="/ppt/theme/theme25.xml" ContentType="application/vnd.openxmlformats-officedocument.theme+xml"/>
  <Override PartName="/ppt/slideLayouts/slideLayout37.xml" ContentType="application/vnd.openxmlformats-officedocument.presentationml.slideLayout+xml"/>
  <Override PartName="/ppt/theme/theme26.xml" ContentType="application/vnd.openxmlformats-officedocument.theme+xml"/>
  <Override PartName="/ppt/slideLayouts/slideLayout38.xml" ContentType="application/vnd.openxmlformats-officedocument.presentationml.slideLayout+xml"/>
  <Override PartName="/ppt/theme/theme27.xml" ContentType="application/vnd.openxmlformats-officedocument.theme+xml"/>
  <Override PartName="/ppt/slideLayouts/slideLayout39.xml" ContentType="application/vnd.openxmlformats-officedocument.presentationml.slideLayout+xml"/>
  <Override PartName="/ppt/theme/theme28.xml" ContentType="application/vnd.openxmlformats-officedocument.theme+xml"/>
  <Override PartName="/ppt/slideLayouts/slideLayout40.xml" ContentType="application/vnd.openxmlformats-officedocument.presentationml.slideLayout+xml"/>
  <Override PartName="/ppt/theme/theme29.xml" ContentType="application/vnd.openxmlformats-officedocument.theme+xml"/>
  <Override PartName="/ppt/slideLayouts/slideLayout41.xml" ContentType="application/vnd.openxmlformats-officedocument.presentationml.slideLayout+xml"/>
  <Override PartName="/ppt/theme/theme30.xml" ContentType="application/vnd.openxmlformats-officedocument.theme+xml"/>
  <Override PartName="/ppt/slideLayouts/slideLayout42.xml" ContentType="application/vnd.openxmlformats-officedocument.presentationml.slideLayout+xml"/>
  <Override PartName="/ppt/theme/theme31.xml" ContentType="application/vnd.openxmlformats-officedocument.theme+xml"/>
  <Override PartName="/ppt/slideLayouts/slideLayout43.xml" ContentType="application/vnd.openxmlformats-officedocument.presentationml.slideLayout+xml"/>
  <Override PartName="/ppt/theme/theme32.xml" ContentType="application/vnd.openxmlformats-officedocument.theme+xml"/>
  <Override PartName="/ppt/slideLayouts/slideLayout44.xml" ContentType="application/vnd.openxmlformats-officedocument.presentationml.slideLayout+xml"/>
  <Override PartName="/ppt/theme/theme33.xml" ContentType="application/vnd.openxmlformats-officedocument.theme+xml"/>
  <Override PartName="/ppt/slideLayouts/slideLayout45.xml" ContentType="application/vnd.openxmlformats-officedocument.presentationml.slideLayout+xml"/>
  <Override PartName="/ppt/theme/theme34.xml" ContentType="application/vnd.openxmlformats-officedocument.theme+xml"/>
  <Override PartName="/ppt/slideLayouts/slideLayout46.xml" ContentType="application/vnd.openxmlformats-officedocument.presentationml.slideLayout+xml"/>
  <Override PartName="/ppt/theme/theme3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6.xml" ContentType="application/vnd.openxmlformats-officedocument.theme+xml"/>
  <Override PartName="/ppt/slideLayouts/slideLayout58.xml" ContentType="application/vnd.openxmlformats-officedocument.presentationml.slideLayout+xml"/>
  <Override PartName="/ppt/theme/theme37.xml" ContentType="application/vnd.openxmlformats-officedocument.theme+xml"/>
  <Override PartName="/ppt/slideLayouts/slideLayout59.xml" ContentType="application/vnd.openxmlformats-officedocument.presentationml.slideLayout+xml"/>
  <Override PartName="/ppt/theme/theme38.xml" ContentType="application/vnd.openxmlformats-officedocument.theme+xml"/>
  <Override PartName="/ppt/slideLayouts/slideLayout60.xml" ContentType="application/vnd.openxmlformats-officedocument.presentationml.slideLayout+xml"/>
  <Override PartName="/ppt/theme/theme39.xml" ContentType="application/vnd.openxmlformats-officedocument.theme+xml"/>
  <Override PartName="/ppt/slideLayouts/slideLayout61.xml" ContentType="application/vnd.openxmlformats-officedocument.presentationml.slideLayout+xml"/>
  <Override PartName="/ppt/theme/theme40.xml" ContentType="application/vnd.openxmlformats-officedocument.theme+xml"/>
  <Override PartName="/ppt/slideLayouts/slideLayout62.xml" ContentType="application/vnd.openxmlformats-officedocument.presentationml.slideLayout+xml"/>
  <Override PartName="/ppt/theme/theme41.xml" ContentType="application/vnd.openxmlformats-officedocument.theme+xml"/>
  <Override PartName="/ppt/slideLayouts/slideLayout63.xml" ContentType="application/vnd.openxmlformats-officedocument.presentationml.slideLayout+xml"/>
  <Override PartName="/ppt/theme/theme42.xml" ContentType="application/vnd.openxmlformats-officedocument.theme+xml"/>
  <Override PartName="/ppt/slideLayouts/slideLayout64.xml" ContentType="application/vnd.openxmlformats-officedocument.presentationml.slideLayout+xml"/>
  <Override PartName="/ppt/theme/theme4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4.xml" ContentType="application/vnd.openxmlformats-officedocument.theme+xml"/>
  <Override PartName="/ppt/slideLayouts/slideLayout71.xml" ContentType="application/vnd.openxmlformats-officedocument.presentationml.slideLayout+xml"/>
  <Override PartName="/ppt/theme/theme45.xml" ContentType="application/vnd.openxmlformats-officedocument.theme+xml"/>
  <Override PartName="/ppt/slideLayouts/slideLayout72.xml" ContentType="application/vnd.openxmlformats-officedocument.presentationml.slideLayout+xml"/>
  <Override PartName="/ppt/theme/theme46.xml" ContentType="application/vnd.openxmlformats-officedocument.theme+xml"/>
  <Override PartName="/ppt/slideLayouts/slideLayout73.xml" ContentType="application/vnd.openxmlformats-officedocument.presentationml.slideLayout+xml"/>
  <Override PartName="/ppt/theme/theme47.xml" ContentType="application/vnd.openxmlformats-officedocument.theme+xml"/>
  <Override PartName="/ppt/slideLayouts/slideLayout74.xml" ContentType="application/vnd.openxmlformats-officedocument.presentationml.slideLayout+xml"/>
  <Override PartName="/ppt/theme/theme48.xml" ContentType="application/vnd.openxmlformats-officedocument.theme+xml"/>
  <Override PartName="/ppt/slideLayouts/slideLayout75.xml" ContentType="application/vnd.openxmlformats-officedocument.presentationml.slideLayout+xml"/>
  <Override PartName="/ppt/theme/theme49.xml" ContentType="application/vnd.openxmlformats-officedocument.theme+xml"/>
  <Override PartName="/ppt/slideLayouts/slideLayout76.xml" ContentType="application/vnd.openxmlformats-officedocument.presentationml.slideLayout+xml"/>
  <Override PartName="/ppt/theme/theme50.xml" ContentType="application/vnd.openxmlformats-officedocument.theme+xml"/>
  <Override PartName="/ppt/slideLayouts/slideLayout77.xml" ContentType="application/vnd.openxmlformats-officedocument.presentationml.slideLayout+xml"/>
  <Override PartName="/ppt/theme/theme51.xml" ContentType="application/vnd.openxmlformats-officedocument.theme+xml"/>
  <Override PartName="/ppt/slideLayouts/slideLayout78.xml" ContentType="application/vnd.openxmlformats-officedocument.presentationml.slideLayout+xml"/>
  <Override PartName="/ppt/theme/theme52.xml" ContentType="application/vnd.openxmlformats-officedocument.theme+xml"/>
  <Override PartName="/ppt/slideLayouts/slideLayout79.xml" ContentType="application/vnd.openxmlformats-officedocument.presentationml.slideLayout+xml"/>
  <Override PartName="/ppt/theme/theme53.xml" ContentType="application/vnd.openxmlformats-officedocument.theme+xml"/>
  <Override PartName="/ppt/slideLayouts/slideLayout80.xml" ContentType="application/vnd.openxmlformats-officedocument.presentationml.slideLayout+xml"/>
  <Override PartName="/ppt/theme/theme54.xml" ContentType="application/vnd.openxmlformats-officedocument.theme+xml"/>
  <Override PartName="/ppt/slideLayouts/slideLayout81.xml" ContentType="application/vnd.openxmlformats-officedocument.presentationml.slideLayout+xml"/>
  <Override PartName="/ppt/theme/theme55.xml" ContentType="application/vnd.openxmlformats-officedocument.theme+xml"/>
  <Override PartName="/ppt/slideLayouts/slideLayout82.xml" ContentType="application/vnd.openxmlformats-officedocument.presentationml.slideLayout+xml"/>
  <Override PartName="/ppt/theme/theme56.xml" ContentType="application/vnd.openxmlformats-officedocument.theme+xml"/>
  <Override PartName="/ppt/theme/theme5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media1.gif" ContentType="video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  <p:sldMasterId id="2147483826" r:id="rId2"/>
    <p:sldMasterId id="2147483828" r:id="rId3"/>
    <p:sldMasterId id="2147483830" r:id="rId4"/>
    <p:sldMasterId id="2147483832" r:id="rId5"/>
    <p:sldMasterId id="2147483834" r:id="rId6"/>
    <p:sldMasterId id="2147483836" r:id="rId7"/>
    <p:sldMasterId id="2147483838" r:id="rId8"/>
    <p:sldMasterId id="2147483840" r:id="rId9"/>
    <p:sldMasterId id="2147483842" r:id="rId10"/>
    <p:sldMasterId id="2147483844" r:id="rId11"/>
    <p:sldMasterId id="2147483846" r:id="rId12"/>
    <p:sldMasterId id="2147483848" r:id="rId13"/>
    <p:sldMasterId id="2147483850" r:id="rId14"/>
    <p:sldMasterId id="2147483852" r:id="rId15"/>
    <p:sldMasterId id="2147483854" r:id="rId16"/>
    <p:sldMasterId id="2147483856" r:id="rId17"/>
    <p:sldMasterId id="2147483858" r:id="rId18"/>
    <p:sldMasterId id="2147483860" r:id="rId19"/>
    <p:sldMasterId id="2147483862" r:id="rId20"/>
    <p:sldMasterId id="2147483864" r:id="rId21"/>
    <p:sldMasterId id="2147483867" r:id="rId22"/>
    <p:sldMasterId id="2147483869" r:id="rId23"/>
    <p:sldMasterId id="2147483871" r:id="rId24"/>
    <p:sldMasterId id="2147483873" r:id="rId25"/>
    <p:sldMasterId id="2147483875" r:id="rId26"/>
    <p:sldMasterId id="2147483877" r:id="rId27"/>
    <p:sldMasterId id="2147483879" r:id="rId28"/>
    <p:sldMasterId id="2147483881" r:id="rId29"/>
    <p:sldMasterId id="2147483883" r:id="rId30"/>
    <p:sldMasterId id="2147483885" r:id="rId31"/>
    <p:sldMasterId id="2147483887" r:id="rId32"/>
    <p:sldMasterId id="2147483889" r:id="rId33"/>
    <p:sldMasterId id="2147483891" r:id="rId34"/>
    <p:sldMasterId id="2147483893" r:id="rId35"/>
    <p:sldMasterId id="2147483895" r:id="rId36"/>
    <p:sldMasterId id="2147483907" r:id="rId37"/>
    <p:sldMasterId id="2147483909" r:id="rId38"/>
    <p:sldMasterId id="2147483911" r:id="rId39"/>
    <p:sldMasterId id="2147483913" r:id="rId40"/>
    <p:sldMasterId id="2147483915" r:id="rId41"/>
    <p:sldMasterId id="2147483917" r:id="rId42"/>
    <p:sldMasterId id="2147483919" r:id="rId43"/>
    <p:sldMasterId id="2147483921" r:id="rId44"/>
    <p:sldMasterId id="2147483928" r:id="rId45"/>
    <p:sldMasterId id="2147483930" r:id="rId46"/>
    <p:sldMasterId id="2147483932" r:id="rId47"/>
    <p:sldMasterId id="2147483934" r:id="rId48"/>
    <p:sldMasterId id="2147483936" r:id="rId49"/>
    <p:sldMasterId id="2147483938" r:id="rId50"/>
    <p:sldMasterId id="2147483940" r:id="rId51"/>
    <p:sldMasterId id="2147483942" r:id="rId52"/>
    <p:sldMasterId id="2147483944" r:id="rId53"/>
    <p:sldMasterId id="2147483946" r:id="rId54"/>
    <p:sldMasterId id="2147483948" r:id="rId55"/>
    <p:sldMasterId id="2147483950" r:id="rId56"/>
  </p:sldMasterIdLst>
  <p:notesMasterIdLst>
    <p:notesMasterId r:id="rId131"/>
  </p:notesMasterIdLst>
  <p:sldIdLst>
    <p:sldId id="256" r:id="rId57"/>
    <p:sldId id="259" r:id="rId58"/>
    <p:sldId id="260" r:id="rId59"/>
    <p:sldId id="261" r:id="rId60"/>
    <p:sldId id="262" r:id="rId61"/>
    <p:sldId id="258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263" r:id="rId82"/>
    <p:sldId id="264" r:id="rId83"/>
    <p:sldId id="265" r:id="rId84"/>
    <p:sldId id="266" r:id="rId85"/>
    <p:sldId id="267" r:id="rId86"/>
    <p:sldId id="268" r:id="rId87"/>
    <p:sldId id="269" r:id="rId88"/>
    <p:sldId id="270" r:id="rId89"/>
    <p:sldId id="271" r:id="rId90"/>
    <p:sldId id="272" r:id="rId91"/>
    <p:sldId id="273" r:id="rId92"/>
    <p:sldId id="274" r:id="rId93"/>
    <p:sldId id="275" r:id="rId94"/>
    <p:sldId id="276" r:id="rId95"/>
    <p:sldId id="277" r:id="rId96"/>
    <p:sldId id="278" r:id="rId97"/>
    <p:sldId id="279" r:id="rId98"/>
    <p:sldId id="280" r:id="rId99"/>
    <p:sldId id="281" r:id="rId100"/>
    <p:sldId id="282" r:id="rId101"/>
    <p:sldId id="283" r:id="rId102"/>
    <p:sldId id="284" r:id="rId103"/>
    <p:sldId id="285" r:id="rId104"/>
    <p:sldId id="286" r:id="rId105"/>
    <p:sldId id="287" r:id="rId106"/>
    <p:sldId id="288" r:id="rId107"/>
    <p:sldId id="289" r:id="rId108"/>
    <p:sldId id="290" r:id="rId109"/>
    <p:sldId id="291" r:id="rId110"/>
    <p:sldId id="292" r:id="rId111"/>
    <p:sldId id="293" r:id="rId112"/>
    <p:sldId id="313" r:id="rId113"/>
    <p:sldId id="314" r:id="rId114"/>
    <p:sldId id="315" r:id="rId115"/>
    <p:sldId id="316" r:id="rId116"/>
    <p:sldId id="317" r:id="rId117"/>
    <p:sldId id="294" r:id="rId118"/>
    <p:sldId id="295" r:id="rId119"/>
    <p:sldId id="296" r:id="rId120"/>
    <p:sldId id="297" r:id="rId121"/>
    <p:sldId id="298" r:id="rId122"/>
    <p:sldId id="299" r:id="rId123"/>
    <p:sldId id="300" r:id="rId124"/>
    <p:sldId id="301" r:id="rId125"/>
    <p:sldId id="302" r:id="rId126"/>
    <p:sldId id="303" r:id="rId127"/>
    <p:sldId id="304" r:id="rId128"/>
    <p:sldId id="305" r:id="rId129"/>
    <p:sldId id="257" r:id="rId1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872B2"/>
    <a:srgbClr val="377BB3"/>
    <a:srgbClr val="498EC7"/>
    <a:srgbClr val="64A4DE"/>
    <a:srgbClr val="3366CC"/>
    <a:srgbClr val="003399"/>
    <a:srgbClr val="3333CC"/>
    <a:srgbClr val="3333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61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" Target="slides/slide7.xml"/><Relationship Id="rId84" Type="http://schemas.openxmlformats.org/officeDocument/2006/relationships/slide" Target="slides/slide28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51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" Target="slides/slide2.xml"/><Relationship Id="rId74" Type="http://schemas.openxmlformats.org/officeDocument/2006/relationships/slide" Target="slides/slide18.xml"/><Relationship Id="rId79" Type="http://schemas.openxmlformats.org/officeDocument/2006/relationships/slide" Target="slides/slide23.xml"/><Relationship Id="rId102" Type="http://schemas.openxmlformats.org/officeDocument/2006/relationships/slide" Target="slides/slide46.xml"/><Relationship Id="rId123" Type="http://schemas.openxmlformats.org/officeDocument/2006/relationships/slide" Target="slides/slide67.xml"/><Relationship Id="rId128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34.xml"/><Relationship Id="rId95" Type="http://schemas.openxmlformats.org/officeDocument/2006/relationships/slide" Target="slides/slide39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" Target="slides/slide8.xml"/><Relationship Id="rId69" Type="http://schemas.openxmlformats.org/officeDocument/2006/relationships/slide" Target="slides/slide13.xml"/><Relationship Id="rId113" Type="http://schemas.openxmlformats.org/officeDocument/2006/relationships/slide" Target="slides/slide57.xml"/><Relationship Id="rId118" Type="http://schemas.openxmlformats.org/officeDocument/2006/relationships/slide" Target="slides/slide62.xml"/><Relationship Id="rId134" Type="http://schemas.openxmlformats.org/officeDocument/2006/relationships/theme" Target="theme/theme1.xml"/><Relationship Id="rId80" Type="http://schemas.openxmlformats.org/officeDocument/2006/relationships/slide" Target="slides/slide24.xml"/><Relationship Id="rId85" Type="http://schemas.openxmlformats.org/officeDocument/2006/relationships/slide" Target="slides/slide29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3.xml"/><Relationship Id="rId103" Type="http://schemas.openxmlformats.org/officeDocument/2006/relationships/slide" Target="slides/slide47.xml"/><Relationship Id="rId108" Type="http://schemas.openxmlformats.org/officeDocument/2006/relationships/slide" Target="slides/slide52.xml"/><Relationship Id="rId124" Type="http://schemas.openxmlformats.org/officeDocument/2006/relationships/slide" Target="slides/slide68.xml"/><Relationship Id="rId129" Type="http://schemas.openxmlformats.org/officeDocument/2006/relationships/slide" Target="slides/slide73.xml"/><Relationship Id="rId54" Type="http://schemas.openxmlformats.org/officeDocument/2006/relationships/slideMaster" Target="slideMasters/slideMaster54.xml"/><Relationship Id="rId70" Type="http://schemas.openxmlformats.org/officeDocument/2006/relationships/slide" Target="slides/slide14.xml"/><Relationship Id="rId75" Type="http://schemas.openxmlformats.org/officeDocument/2006/relationships/slide" Target="slides/slide19.xml"/><Relationship Id="rId91" Type="http://schemas.openxmlformats.org/officeDocument/2006/relationships/slide" Target="slides/slide35.xml"/><Relationship Id="rId96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58.xml"/><Relationship Id="rId119" Type="http://schemas.openxmlformats.org/officeDocument/2006/relationships/slide" Target="slides/slide63.xml"/><Relationship Id="rId44" Type="http://schemas.openxmlformats.org/officeDocument/2006/relationships/slideMaster" Target="slideMasters/slideMaster44.xml"/><Relationship Id="rId60" Type="http://schemas.openxmlformats.org/officeDocument/2006/relationships/slide" Target="slides/slide4.xml"/><Relationship Id="rId65" Type="http://schemas.openxmlformats.org/officeDocument/2006/relationships/slide" Target="slides/slide9.xml"/><Relationship Id="rId81" Type="http://schemas.openxmlformats.org/officeDocument/2006/relationships/slide" Target="slides/slide25.xml"/><Relationship Id="rId86" Type="http://schemas.openxmlformats.org/officeDocument/2006/relationships/slide" Target="slides/slide30.xml"/><Relationship Id="rId130" Type="http://schemas.openxmlformats.org/officeDocument/2006/relationships/slide" Target="slides/slide74.xml"/><Relationship Id="rId135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53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20.xml"/><Relationship Id="rId97" Type="http://schemas.openxmlformats.org/officeDocument/2006/relationships/slide" Target="slides/slide41.xml"/><Relationship Id="rId104" Type="http://schemas.openxmlformats.org/officeDocument/2006/relationships/slide" Target="slides/slide48.xml"/><Relationship Id="rId120" Type="http://schemas.openxmlformats.org/officeDocument/2006/relationships/slide" Target="slides/slide64.xml"/><Relationship Id="rId125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15.xml"/><Relationship Id="rId92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0.xml"/><Relationship Id="rId87" Type="http://schemas.openxmlformats.org/officeDocument/2006/relationships/slide" Target="slides/slide31.xml"/><Relationship Id="rId110" Type="http://schemas.openxmlformats.org/officeDocument/2006/relationships/slide" Target="slides/slide54.xml"/><Relationship Id="rId115" Type="http://schemas.openxmlformats.org/officeDocument/2006/relationships/slide" Target="slides/slide59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5.xml"/><Relationship Id="rId82" Type="http://schemas.openxmlformats.org/officeDocument/2006/relationships/slide" Target="slides/slide26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21.xml"/><Relationship Id="rId100" Type="http://schemas.openxmlformats.org/officeDocument/2006/relationships/slide" Target="slides/slide44.xml"/><Relationship Id="rId105" Type="http://schemas.openxmlformats.org/officeDocument/2006/relationships/slide" Target="slides/slide49.xml"/><Relationship Id="rId126" Type="http://schemas.openxmlformats.org/officeDocument/2006/relationships/slide" Target="slides/slide70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16.xml"/><Relationship Id="rId93" Type="http://schemas.openxmlformats.org/officeDocument/2006/relationships/slide" Target="slides/slide37.xml"/><Relationship Id="rId98" Type="http://schemas.openxmlformats.org/officeDocument/2006/relationships/slide" Target="slides/slide42.xml"/><Relationship Id="rId121" Type="http://schemas.openxmlformats.org/officeDocument/2006/relationships/slide" Target="slides/slide65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11.xml"/><Relationship Id="rId116" Type="http://schemas.openxmlformats.org/officeDocument/2006/relationships/slide" Target="slides/slide6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6.xml"/><Relationship Id="rId83" Type="http://schemas.openxmlformats.org/officeDocument/2006/relationships/slide" Target="slides/slide27.xml"/><Relationship Id="rId88" Type="http://schemas.openxmlformats.org/officeDocument/2006/relationships/slide" Target="slides/slide32.xml"/><Relationship Id="rId111" Type="http://schemas.openxmlformats.org/officeDocument/2006/relationships/slide" Target="slides/slide55.xml"/><Relationship Id="rId132" Type="http://schemas.openxmlformats.org/officeDocument/2006/relationships/presProps" Target="presProps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" Target="slides/slide1.xml"/><Relationship Id="rId106" Type="http://schemas.openxmlformats.org/officeDocument/2006/relationships/slide" Target="slides/slide50.xml"/><Relationship Id="rId127" Type="http://schemas.openxmlformats.org/officeDocument/2006/relationships/slide" Target="slides/slide7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" Target="slides/slide17.xml"/><Relationship Id="rId78" Type="http://schemas.openxmlformats.org/officeDocument/2006/relationships/slide" Target="slides/slide22.xml"/><Relationship Id="rId94" Type="http://schemas.openxmlformats.org/officeDocument/2006/relationships/slide" Target="slides/slide38.xml"/><Relationship Id="rId99" Type="http://schemas.openxmlformats.org/officeDocument/2006/relationships/slide" Target="slides/slide43.xml"/><Relationship Id="rId101" Type="http://schemas.openxmlformats.org/officeDocument/2006/relationships/slide" Target="slides/slide45.xml"/><Relationship Id="rId122" Type="http://schemas.openxmlformats.org/officeDocument/2006/relationships/slide" Target="slides/slide6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" Target="slides/slide12.xml"/><Relationship Id="rId89" Type="http://schemas.openxmlformats.org/officeDocument/2006/relationships/slide" Target="slides/slide33.xml"/><Relationship Id="rId112" Type="http://schemas.openxmlformats.org/officeDocument/2006/relationships/slide" Target="slides/slide56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98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86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86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86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839F8B-AD0A-4426-A13D-C5857DC346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153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46A02-15C4-45B0-9CAE-6ABE714CA18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62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PICTURES TO SHOW</a:t>
            </a:r>
            <a:r>
              <a:rPr lang="en-US" baseline="0" dirty="0" smtClean="0"/>
              <a:t> ATTRACTIVE PARTICLES exp. can see how varying temp changes the </a:t>
            </a:r>
            <a:r>
              <a:rPr lang="en-US" baseline="0" dirty="0" err="1" smtClean="0"/>
              <a:t>strcut</a:t>
            </a:r>
            <a:r>
              <a:rPr lang="en-US" baseline="0" dirty="0" smtClean="0"/>
              <a:t> of matter but also </a:t>
            </a:r>
            <a:r>
              <a:rPr lang="en-US" baseline="0" dirty="0" err="1" smtClean="0"/>
              <a:t>interactoin</a:t>
            </a:r>
            <a:r>
              <a:rPr lang="en-US" baseline="0" dirty="0" smtClean="0"/>
              <a:t> </a:t>
            </a:r>
            <a:r>
              <a:rPr lang="en-US" baseline="0" smtClean="0"/>
              <a:t>between particles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C712-8CEB-479A-80D3-298FA4D36336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425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9888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100 - 400 billion stars in the milky way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of them have planets orbiting around them</a:t>
            </a:r>
          </a:p>
        </p:txBody>
      </p:sp>
    </p:spTree>
    <p:extLst>
      <p:ext uri="{BB962C8B-B14F-4D97-AF65-F5344CB8AC3E}">
        <p14:creationId xmlns:p14="http://schemas.microsoft.com/office/powerpoint/2010/main" val="1121628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cameras (telescopes) at 80 deg North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nearly constant darkness means lots of data / images</a:t>
            </a:r>
          </a:p>
        </p:txBody>
      </p:sp>
    </p:spTree>
    <p:extLst>
      <p:ext uri="{BB962C8B-B14F-4D97-AF65-F5344CB8AC3E}">
        <p14:creationId xmlns:p14="http://schemas.microsoft.com/office/powerpoint/2010/main" val="2606538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an exoplanet crosses in front of it’s star it changes the brightness of the star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plotted against time, this creates a square ‘drop’ that’s easily recognized by computer algorithms</a:t>
            </a:r>
          </a:p>
        </p:txBody>
      </p:sp>
    </p:spTree>
    <p:extLst>
      <p:ext uri="{BB962C8B-B14F-4D97-AF65-F5344CB8AC3E}">
        <p14:creationId xmlns:p14="http://schemas.microsoft.com/office/powerpoint/2010/main" val="82970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an exoplanet crosses in front of it’s star it changes the brightness of the star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plotted against time, this creates a square ‘drop’ that’s easily recognized by computer algorithms</a:t>
            </a:r>
          </a:p>
        </p:txBody>
      </p:sp>
    </p:spTree>
    <p:extLst>
      <p:ext uri="{BB962C8B-B14F-4D97-AF65-F5344CB8AC3E}">
        <p14:creationId xmlns:p14="http://schemas.microsoft.com/office/powerpoint/2010/main" val="151678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arctic storms and such produce ‘noise,’ which computer programs can remove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blue is original, green is ‘cleaned’</a:t>
            </a:r>
          </a:p>
        </p:txBody>
      </p:sp>
    </p:spTree>
    <p:extLst>
      <p:ext uri="{BB962C8B-B14F-4D97-AF65-F5344CB8AC3E}">
        <p14:creationId xmlns:p14="http://schemas.microsoft.com/office/powerpoint/2010/main" val="479679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thing will be done with the Evryscope (27 cameras with 61mm apertures)</a:t>
            </a:r>
          </a:p>
        </p:txBody>
      </p:sp>
    </p:spTree>
    <p:extLst>
      <p:ext uri="{BB962C8B-B14F-4D97-AF65-F5344CB8AC3E}">
        <p14:creationId xmlns:p14="http://schemas.microsoft.com/office/powerpoint/2010/main" val="725549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2410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38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67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pPr>
                <a:buSzPct val="25000"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598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07832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pPr>
                <a:buSzPct val="25000"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900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pPr>
                <a:buSzPct val="25000"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022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pPr>
                <a:buSzPct val="25000"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8144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pPr>
                <a:buSzPct val="25000"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4679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35809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pPr>
                <a:buSzPct val="25000"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997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12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71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655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117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753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71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fld id="{15C8B5AB-04E7-4ECF-88D5-2178CB142C9F}" type="slidenum">
              <a:rPr>
                <a:solidFill>
                  <a:prstClr val="black"/>
                </a:solidFill>
              </a:rPr>
              <a:pPr/>
              <a:t>67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17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fld id="{3B9ECB22-F6AD-4766-81DA-7A832B110527}" type="slidenum">
              <a:rPr>
                <a:solidFill>
                  <a:prstClr val="black"/>
                </a:solidFill>
              </a:rPr>
              <a:pPr/>
              <a:t>68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08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fld id="{4B1A3A9D-1F73-45E3-974E-E9620C2C158C}" type="slidenum">
              <a:rPr>
                <a:solidFill>
                  <a:prstClr val="black"/>
                </a:solidFill>
              </a:rPr>
              <a:pPr/>
              <a:t>69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08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fld id="{AE4564A2-A259-4301-81DE-2E8CA51C71CD}" type="slidenum">
              <a:rPr>
                <a:solidFill>
                  <a:prstClr val="black"/>
                </a:solidFill>
              </a:rPr>
              <a:pPr/>
              <a:t>70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0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fld id="{63733AF5-96AC-4005-B469-33B5942C51AB}" type="slidenum">
              <a:rPr>
                <a:solidFill>
                  <a:prstClr val="black"/>
                </a:solidFill>
              </a:rPr>
              <a:pPr/>
              <a:t>71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63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fld id="{A0884E7F-57F5-4337-A36E-87627EBBC213}" type="slidenum">
              <a:rPr>
                <a:solidFill>
                  <a:prstClr val="black"/>
                </a:solidFill>
              </a:rPr>
              <a:pPr/>
              <a:t>72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9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fld id="{6D0D7F14-FEEA-4984-BB2B-7A6D2286F944}" type="slidenum">
              <a:rPr>
                <a:solidFill>
                  <a:prstClr val="black"/>
                </a:solidFill>
              </a:rPr>
              <a:pPr/>
              <a:t>73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1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168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947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311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04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022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C712-8CEB-479A-80D3-298FA4D3633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19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2D3F47-41A2-4D38-89C4-EACE384DED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3F04A6-AEB2-4E33-9035-01372BCD54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3FB59E-4E60-4933-86F0-C559029982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>
                <a:solidFill>
                  <a:srgbClr val="696464"/>
                </a:solidFill>
              </a:rPr>
              <a:pPr/>
              <a:t>7/9/2015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082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346947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4299697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484779"/>
            <a:ext cx="7667244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4068923"/>
            <a:ext cx="810678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47522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>
                <a:solidFill>
                  <a:srgbClr val="696464"/>
                </a:solidFill>
              </a:rPr>
              <a:pPr/>
              <a:t>7/9/2015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4289334"/>
            <a:ext cx="895401" cy="640080"/>
          </a:xfrm>
        </p:spPr>
        <p:txBody>
          <a:bodyPr/>
          <a:lstStyle>
            <a:lvl1pPr>
              <a:defRPr sz="21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90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>
                <a:solidFill>
                  <a:srgbClr val="696464"/>
                </a:solidFill>
              </a:rPr>
              <a:pPr/>
              <a:t>7/9/2015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8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>
                <a:solidFill>
                  <a:srgbClr val="696464"/>
                </a:solidFill>
              </a:rPr>
              <a:pPr/>
              <a:t>7/9/2015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74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>
                <a:solidFill>
                  <a:srgbClr val="696464"/>
                </a:solidFill>
              </a:rPr>
              <a:pPr/>
              <a:t>7/9/2015</a:t>
            </a:fld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219D-331B-496F-8F73-6125578CE0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B80F-FD06-4B3F-A88B-16AE68DD25F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8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219D-331B-496F-8F73-6125578CE0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B80F-FD06-4B3F-A88B-16AE68DD25F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149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219D-331B-496F-8F73-6125578CE0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B80F-FD06-4B3F-A88B-16AE68DD25F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22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45663-D311-4214-8AD2-201EC103921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219D-331B-496F-8F73-6125578CE0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B80F-FD06-4B3F-A88B-16AE68DD25F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3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219D-331B-496F-8F73-6125578CE0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B80F-FD06-4B3F-A88B-16AE68DD25F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4356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4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prstClr val="white"/>
              </a:solidFill>
              <a:sym typeface="Arial"/>
              <a:rtl val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9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25AE17C7-B787-4E50-994D-5E804113A1E9}" type="datetime4">
              <a:rPr lang="en-US" smtClean="0">
                <a:solidFill>
                  <a:prstClr val="white"/>
                </a:solidFill>
              </a:rPr>
              <a:pPr/>
              <a:t>July 9, 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8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>
              <a:buClr>
                <a:prstClr val="black"/>
              </a:buClr>
              <a:buSzPct val="25000"/>
              <a:buFont typeface="Georgia"/>
              <a:buNone/>
            </a:pPr>
            <a:fld id="{00000000-1234-1234-1234-123412341234}" type="slidenum">
              <a:rPr lang="en" smtClean="0"/>
              <a:pPr>
                <a:buClr>
                  <a:prstClr val="black"/>
                </a:buClr>
                <a:buSzPct val="25000"/>
                <a:buFont typeface="Georgia"/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6701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5895635"/>
            <a:ext cx="8229600" cy="6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Font typeface="Georg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buClr>
                <a:srgbClr val="666666"/>
              </a:buClr>
              <a:buSzPct val="25000"/>
              <a:buFont typeface="Georgia"/>
              <a:buNone/>
            </a:pPr>
            <a:fld id="{00000000-1234-1234-1234-123412341234}" type="slidenum">
              <a:rPr lang="en">
                <a:solidFill>
                  <a:srgbClr val="666666"/>
                </a:solidFill>
              </a:rPr>
              <a:pPr>
                <a:buClr>
                  <a:srgbClr val="666666"/>
                </a:buClr>
                <a:buSzPct val="25000"/>
                <a:buFont typeface="Georgia"/>
                <a:buNone/>
              </a:pPr>
              <a:t>‹#›</a:t>
            </a:fld>
            <a:endParaRPr lang="e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03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5895635"/>
            <a:ext cx="8229600" cy="6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Font typeface="Georg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buClr>
                <a:srgbClr val="666666"/>
              </a:buClr>
              <a:buSzPct val="25000"/>
              <a:buFont typeface="Georgia"/>
              <a:buNone/>
            </a:pPr>
            <a:fld id="{00000000-1234-1234-1234-123412341234}" type="slidenum">
              <a:rPr lang="en">
                <a:solidFill>
                  <a:srgbClr val="666666"/>
                </a:solidFill>
              </a:rPr>
              <a:pPr>
                <a:buClr>
                  <a:srgbClr val="666666"/>
                </a:buClr>
                <a:buSzPct val="25000"/>
                <a:buFont typeface="Georgia"/>
                <a:buNone/>
              </a:pPr>
              <a:t>‹#›</a:t>
            </a:fld>
            <a:endParaRPr lang="e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14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5895635"/>
            <a:ext cx="8229600" cy="6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Font typeface="Georg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buClr>
                <a:srgbClr val="666666"/>
              </a:buClr>
              <a:buSzPct val="25000"/>
              <a:buFont typeface="Georgia"/>
              <a:buNone/>
            </a:pPr>
            <a:fld id="{00000000-1234-1234-1234-123412341234}" type="slidenum">
              <a:rPr lang="en">
                <a:solidFill>
                  <a:srgbClr val="666666"/>
                </a:solidFill>
              </a:rPr>
              <a:pPr>
                <a:buClr>
                  <a:srgbClr val="666666"/>
                </a:buClr>
                <a:buSzPct val="25000"/>
                <a:buFont typeface="Georgia"/>
                <a:buNone/>
              </a:pPr>
              <a:t>‹#›</a:t>
            </a:fld>
            <a:endParaRPr lang="e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506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5895635"/>
            <a:ext cx="8229600" cy="6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Font typeface="Georg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buClr>
                <a:srgbClr val="666666"/>
              </a:buClr>
              <a:buSzPct val="25000"/>
              <a:buFont typeface="Georgia"/>
              <a:buNone/>
            </a:pPr>
            <a:fld id="{00000000-1234-1234-1234-123412341234}" type="slidenum">
              <a:rPr lang="en">
                <a:solidFill>
                  <a:srgbClr val="666666"/>
                </a:solidFill>
              </a:rPr>
              <a:pPr>
                <a:buClr>
                  <a:srgbClr val="666666"/>
                </a:buClr>
                <a:buSzPct val="25000"/>
                <a:buFont typeface="Georgia"/>
                <a:buNone/>
              </a:pPr>
              <a:t>‹#›</a:t>
            </a:fld>
            <a:endParaRPr lang="e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948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5895635"/>
            <a:ext cx="8229600" cy="6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Font typeface="Georg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buClr>
                <a:srgbClr val="666666"/>
              </a:buClr>
              <a:buSzPct val="25000"/>
              <a:buFont typeface="Georgia"/>
              <a:buNone/>
            </a:pPr>
            <a:fld id="{00000000-1234-1234-1234-123412341234}" type="slidenum">
              <a:rPr lang="en">
                <a:solidFill>
                  <a:srgbClr val="666666"/>
                </a:solidFill>
              </a:rPr>
              <a:pPr>
                <a:buClr>
                  <a:srgbClr val="666666"/>
                </a:buClr>
                <a:buSzPct val="25000"/>
                <a:buFont typeface="Georgia"/>
                <a:buNone/>
              </a:pPr>
              <a:t>‹#›</a:t>
            </a:fld>
            <a:endParaRPr lang="e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911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5895635"/>
            <a:ext cx="8229600" cy="6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Font typeface="Georg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buClr>
                <a:srgbClr val="666666"/>
              </a:buClr>
              <a:buSzPct val="25000"/>
              <a:buFont typeface="Georgia"/>
              <a:buNone/>
            </a:pPr>
            <a:fld id="{00000000-1234-1234-1234-123412341234}" type="slidenum">
              <a:rPr lang="en">
                <a:solidFill>
                  <a:srgbClr val="666666"/>
                </a:solidFill>
              </a:rPr>
              <a:pPr>
                <a:buClr>
                  <a:srgbClr val="666666"/>
                </a:buClr>
                <a:buSzPct val="25000"/>
                <a:buFont typeface="Georgia"/>
                <a:buNone/>
              </a:pPr>
              <a:t>‹#›</a:t>
            </a:fld>
            <a:endParaRPr lang="e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392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5895635"/>
            <a:ext cx="8229600" cy="6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Font typeface="Georg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>
              <a:buClr>
                <a:srgbClr val="666666"/>
              </a:buClr>
              <a:buSzPct val="25000"/>
              <a:buFont typeface="Georgia"/>
              <a:buNone/>
            </a:pPr>
            <a:fld id="{00000000-1234-1234-1234-123412341234}" type="slidenum">
              <a:rPr lang="en">
                <a:solidFill>
                  <a:srgbClr val="666666"/>
                </a:solidFill>
              </a:rPr>
              <a:pPr>
                <a:buClr>
                  <a:srgbClr val="666666"/>
                </a:buClr>
                <a:buSzPct val="25000"/>
                <a:buFont typeface="Georgia"/>
                <a:buNone/>
              </a:pPr>
              <a:t>‹#›</a:t>
            </a:fld>
            <a:endParaRPr lang="en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11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34FF22-C31B-4254-96BE-A1E98860010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C53951C0-B478-4858-ABC7-96406A1C0480}" type="datetime4">
              <a:rPr lang="en-US" smtClean="0">
                <a:solidFill>
                  <a:prstClr val="white"/>
                </a:solidFill>
              </a:rPr>
              <a:pPr/>
              <a:t>July 9, 2015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1"/>
            <a:ext cx="4260056" cy="300831"/>
          </a:xfr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pPr>
              <a:buClr>
                <a:srgbClr val="D2D2D2"/>
              </a:buClr>
              <a:buSzPct val="25000"/>
              <a:buFont typeface="Georgia"/>
              <a:buNone/>
            </a:pPr>
            <a:fld id="{00000000-1234-1234-1234-123412341234}" type="slidenum">
              <a:rPr lang="en" smtClean="0">
                <a:solidFill>
                  <a:prstClr val="white"/>
                </a:solidFill>
              </a:rPr>
              <a:pPr>
                <a:buClr>
                  <a:srgbClr val="D2D2D2"/>
                </a:buClr>
                <a:buSzPct val="25000"/>
                <a:buFont typeface="Georgia"/>
                <a:buNone/>
              </a:pPr>
              <a:t>‹#›</a:t>
            </a:fld>
            <a:endParaRPr lang="e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80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81000" y="5391150"/>
            <a:ext cx="6705599" cy="704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81000" y="6096000"/>
            <a:ext cx="6705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/>
            </a:lvl6pPr>
            <a:lvl7pPr marL="29718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/>
            </a:lvl7pPr>
            <a:lvl8pPr marL="34290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/>
            </a:lvl8pPr>
            <a:lvl9pPr marL="3886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64374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914400" y="503237"/>
            <a:ext cx="7467600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990600" y="1600200"/>
            <a:ext cx="7315200" cy="3870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Char char="»"/>
              <a:defRPr/>
            </a:lvl5pPr>
            <a:lvl6pPr marL="25146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Char char="»"/>
              <a:defRPr/>
            </a:lvl6pPr>
            <a:lvl7pPr marL="29718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Char char="»"/>
              <a:defRPr/>
            </a:lvl7pPr>
            <a:lvl8pPr marL="34290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Char char="»"/>
              <a:defRPr/>
            </a:lvl8pPr>
            <a:lvl9pPr marL="388620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9971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368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2371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061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7702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136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2595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043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854FBB-7871-4A49-9C49-66185429CF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4329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5815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1"/>
            <a:ext cx="6619244" cy="332958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7/9/2015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574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7/9/2015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4227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7/9/2015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240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7/9/2015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3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7/9/2015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761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71B-FDF0-457E-9314-1B08487F310F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86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F1021-FDAD-47A7-8EE3-8C810D806A00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F2FF1-DD43-4BEB-B24F-845434D436E0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76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14B8AA-DBF0-496E-8FB5-CC8E3DD9FC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4044960" cy="39776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680" y="1604329"/>
            <a:ext cx="4046400" cy="39776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A31E1-5AA7-4AE0-A5F9-9F8EE6EFA3DA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2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F754A-59DE-4E70-8648-9CAD03A6181D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3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BBD59-7122-49B8-B733-5B01931ED472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0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9EA3-3D99-4234-81E5-C852D792EA78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38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9479D-8502-4910-A078-3357B55F5431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1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79E42-24ED-4F54-B975-916280C64AFD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8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4D5-8E41-45E2-9CB8-1FB669425755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760" y="273629"/>
            <a:ext cx="2056320" cy="53083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480" y="273629"/>
            <a:ext cx="6035040" cy="53083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4294B-FE08-4EDC-9DFA-E8EC4D20C1AB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43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EDAB6BC4-C620-4FDC-B2AD-CA1C3B6C9D31}" type="datetimeFigureOut">
              <a:rPr lang="en-US" smtClean="0">
                <a:solidFill>
                  <a:srgbClr val="438086"/>
                </a:solidFill>
              </a:rPr>
              <a:pPr/>
              <a:t>7/9/2015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3AA2DB-B3E9-461A-88F5-77B599679CC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4899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6BC4-C620-4FDC-B2AD-CA1C3B6C9D31}" type="datetimeFigureOut">
              <a:rPr lang="en-US" smtClean="0">
                <a:solidFill>
                  <a:srgbClr val="438086"/>
                </a:solidFill>
              </a:rPr>
              <a:pPr/>
              <a:t>7/9/2015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AA2DB-B3E9-461A-88F5-77B59967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6C2D13-801E-465F-AB0C-B87189454B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6BC4-C620-4FDC-B2AD-CA1C3B6C9D31}" type="datetimeFigureOut">
              <a:rPr lang="en-US" smtClean="0">
                <a:solidFill>
                  <a:srgbClr val="438086"/>
                </a:solidFill>
              </a:rPr>
              <a:pPr/>
              <a:t>7/9/2015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AA2DB-B3E9-461A-88F5-77B59967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147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6BC4-C620-4FDC-B2AD-CA1C3B6C9D31}" type="datetimeFigureOut">
              <a:rPr lang="en-US" smtClean="0">
                <a:solidFill>
                  <a:srgbClr val="438086"/>
                </a:solidFill>
              </a:rPr>
              <a:pPr/>
              <a:t>7/9/2015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AA2DB-B3E9-461A-88F5-77B59967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506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6BC4-C620-4FDC-B2AD-CA1C3B6C9D31}" type="datetimeFigureOut">
              <a:rPr lang="en-US" smtClean="0">
                <a:solidFill>
                  <a:srgbClr val="438086"/>
                </a:solidFill>
              </a:rPr>
              <a:pPr/>
              <a:t>7/9/2015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AA2DB-B3E9-461A-88F5-77B59967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768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6BC4-C620-4FDC-B2AD-CA1C3B6C9D31}" type="datetimeFigureOut">
              <a:rPr lang="en-US" smtClean="0">
                <a:solidFill>
                  <a:srgbClr val="438086"/>
                </a:solidFill>
              </a:rPr>
              <a:pPr/>
              <a:t>7/9/2015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AA2DB-B3E9-461A-88F5-77B59967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4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6BC4-C620-4FDC-B2AD-CA1C3B6C9D31}" type="datetimeFigureOut">
              <a:rPr lang="en-US" smtClean="0">
                <a:solidFill>
                  <a:srgbClr val="438086"/>
                </a:solidFill>
              </a:rPr>
              <a:pPr/>
              <a:t>7/9/2015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AA2DB-B3E9-461A-88F5-77B599679C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661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57200" y="751679"/>
            <a:ext cx="8229600" cy="401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57200" y="4955190"/>
            <a:ext cx="8229600" cy="164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457200" y="548639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13"/>
          <p:cNvCxnSpPr/>
          <p:nvPr/>
        </p:nvCxnSpPr>
        <p:spPr>
          <a:xfrm>
            <a:off x="457200" y="4844509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592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8" name="Shape 18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299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55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251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32" name="Shape 32"/>
          <p:cNvCxnSpPr/>
          <p:nvPr/>
        </p:nvCxnSpPr>
        <p:spPr>
          <a:xfrm>
            <a:off x="457200" y="5757013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41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5188CC-81AB-4ED2-BA31-23A22E0A12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57200" y="150852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978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0152-2D9E-41D0-A30B-8AE5382881EE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7/9/2015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898D-FA23-482C-8DCB-632C57DFFDF1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314577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0152-2D9E-41D0-A30B-8AE5382881EE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7/9/2015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898D-FA23-482C-8DCB-632C57DFFDF1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8608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0152-2D9E-41D0-A30B-8AE5382881EE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7/9/2015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898D-FA23-482C-8DCB-632C57DFFDF1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541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0152-2D9E-41D0-A30B-8AE5382881EE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7/9/2015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898D-FA23-482C-8DCB-632C57DFFDF1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507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0152-2D9E-41D0-A30B-8AE5382881EE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7/9/2015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898D-FA23-482C-8DCB-632C57DFFDF1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454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1"/>
            <a:ext cx="9144000" cy="6901999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2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0" name="Shape 10"/>
          <p:cNvSpPr/>
          <p:nvPr/>
        </p:nvSpPr>
        <p:spPr>
          <a:xfrm flipH="1">
            <a:off x="-3832" y="16053"/>
            <a:ext cx="10925833" cy="6886753"/>
          </a:xfrm>
          <a:custGeom>
            <a:avLst/>
            <a:gdLst/>
            <a:ahLst/>
            <a:cxnLst/>
            <a:rect l="0" t="0" r="0" b="0"/>
            <a:pathLst>
              <a:path w="24279631" h="6863875" extrusionOk="0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1" name="Shape 11"/>
          <p:cNvSpPr/>
          <p:nvPr/>
        </p:nvSpPr>
        <p:spPr>
          <a:xfrm flipH="1">
            <a:off x="14659" y="881"/>
            <a:ext cx="10500940" cy="6886753"/>
          </a:xfrm>
          <a:custGeom>
            <a:avLst/>
            <a:gdLst/>
            <a:ahLst/>
            <a:cxnLst/>
            <a:rect l="0" t="0" r="0" b="0"/>
            <a:pathLst>
              <a:path w="24279631" h="6863875" extrusionOk="0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-846666" y="-881"/>
            <a:ext cx="2167466" cy="6901744"/>
          </a:xfrm>
          <a:custGeom>
            <a:avLst/>
            <a:gdLst/>
            <a:ahLst/>
            <a:cxnLst/>
            <a:rect l="0" t="0" r="0" b="0"/>
            <a:pathLst>
              <a:path w="2167467" h="6180667" extrusionOk="0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3" name="Shape 13"/>
          <p:cNvSpPr/>
          <p:nvPr/>
        </p:nvSpPr>
        <p:spPr>
          <a:xfrm rot="10800000" flipH="1">
            <a:off x="-524933" y="175"/>
            <a:ext cx="1403434" cy="6901744"/>
          </a:xfrm>
          <a:custGeom>
            <a:avLst/>
            <a:gdLst/>
            <a:ahLst/>
            <a:cxnLst/>
            <a:rect l="0" t="0" r="0" b="0"/>
            <a:pathLst>
              <a:path w="2167467" h="6180667" extrusionOk="0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82040" y="1656080"/>
            <a:ext cx="7050900" cy="1470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082041" y="3230879"/>
            <a:ext cx="7035899" cy="925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C6DFFF"/>
                </a:solidFill>
              </a:rPr>
              <a:pPr/>
              <a:t>‹#›</a:t>
            </a:fld>
            <a:endParaRPr lang="en">
              <a:solidFill>
                <a:srgbClr val="C6D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7073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10800000" flipH="1">
            <a:off x="-348182" y="-21899"/>
            <a:ext cx="1723519" cy="6879899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58989"/>
            <a:ext cx="8229600" cy="484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 rot="10800000" flipH="1">
            <a:off x="-1118653" y="1032"/>
            <a:ext cx="3100650" cy="6856967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1" name="Shape 21"/>
          <p:cNvSpPr/>
          <p:nvPr/>
        </p:nvSpPr>
        <p:spPr>
          <a:xfrm rot="10800000">
            <a:off x="8088847" y="-12733"/>
            <a:ext cx="1100667" cy="6870733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C6DFFF"/>
                </a:solidFill>
              </a:rPr>
              <a:pPr/>
              <a:t>‹#›</a:t>
            </a:fld>
            <a:endParaRPr lang="en">
              <a:solidFill>
                <a:srgbClr val="C6D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9166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10800000" flipH="1">
            <a:off x="-348182" y="-21899"/>
            <a:ext cx="1723519" cy="6879899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58989"/>
            <a:ext cx="8229600" cy="484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 rot="10800000" flipH="1">
            <a:off x="-1118653" y="1032"/>
            <a:ext cx="3100650" cy="6856967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1" name="Shape 21"/>
          <p:cNvSpPr/>
          <p:nvPr/>
        </p:nvSpPr>
        <p:spPr>
          <a:xfrm rot="10800000">
            <a:off x="8088847" y="-12733"/>
            <a:ext cx="1100667" cy="6870733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C6DFFF"/>
                </a:solidFill>
              </a:rPr>
              <a:pPr/>
              <a:t>‹#›</a:t>
            </a:fld>
            <a:endParaRPr lang="en">
              <a:solidFill>
                <a:srgbClr val="C6D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9536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10800000" flipH="1">
            <a:off x="-348182" y="-21899"/>
            <a:ext cx="1723519" cy="6879899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58989"/>
            <a:ext cx="8229600" cy="484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 rot="10800000" flipH="1">
            <a:off x="-1118653" y="1032"/>
            <a:ext cx="3100650" cy="6856967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1" name="Shape 21"/>
          <p:cNvSpPr/>
          <p:nvPr/>
        </p:nvSpPr>
        <p:spPr>
          <a:xfrm rot="10800000">
            <a:off x="8088847" y="-12733"/>
            <a:ext cx="1100667" cy="6870733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C6DFFF"/>
                </a:solidFill>
              </a:rPr>
              <a:pPr/>
              <a:t>‹#›</a:t>
            </a:fld>
            <a:endParaRPr lang="en">
              <a:solidFill>
                <a:srgbClr val="C6D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5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C8F20F-D15E-4FAD-8267-63B632F961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10800000" flipH="1">
            <a:off x="-348182" y="-21899"/>
            <a:ext cx="1723519" cy="6879899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58989"/>
            <a:ext cx="8229600" cy="484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 rot="10800000" flipH="1">
            <a:off x="-1118653" y="1032"/>
            <a:ext cx="3100650" cy="6856967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1" name="Shape 21"/>
          <p:cNvSpPr/>
          <p:nvPr/>
        </p:nvSpPr>
        <p:spPr>
          <a:xfrm rot="10800000">
            <a:off x="8088847" y="-12733"/>
            <a:ext cx="1100667" cy="6870733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C6DFFF"/>
                </a:solidFill>
              </a:rPr>
              <a:pPr/>
              <a:t>‹#›</a:t>
            </a:fld>
            <a:endParaRPr lang="en">
              <a:solidFill>
                <a:srgbClr val="C6D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071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10800000" flipH="1">
            <a:off x="-348182" y="-21899"/>
            <a:ext cx="1723519" cy="6879899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58989"/>
            <a:ext cx="8229600" cy="484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 rot="10800000" flipH="1">
            <a:off x="-1118653" y="1032"/>
            <a:ext cx="3100650" cy="6856967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1" name="Shape 21"/>
          <p:cNvSpPr/>
          <p:nvPr/>
        </p:nvSpPr>
        <p:spPr>
          <a:xfrm rot="10800000">
            <a:off x="8088847" y="-12733"/>
            <a:ext cx="1100667" cy="6870733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C6DFFF"/>
                </a:solidFill>
              </a:rPr>
              <a:pPr/>
              <a:t>‹#›</a:t>
            </a:fld>
            <a:endParaRPr lang="en">
              <a:solidFill>
                <a:srgbClr val="C6D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7385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10800000" flipH="1">
            <a:off x="-348182" y="-21899"/>
            <a:ext cx="1723519" cy="6879899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58989"/>
            <a:ext cx="8229600" cy="484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 rot="10800000" flipH="1">
            <a:off x="-1118653" y="1032"/>
            <a:ext cx="3100650" cy="6856967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1" name="Shape 21"/>
          <p:cNvSpPr/>
          <p:nvPr/>
        </p:nvSpPr>
        <p:spPr>
          <a:xfrm rot="10800000">
            <a:off x="8088847" y="-12733"/>
            <a:ext cx="1100667" cy="6870733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>
                <a:solidFill>
                  <a:srgbClr val="C6DFFF"/>
                </a:solidFill>
              </a:rPr>
              <a:pPr/>
              <a:t>‹#›</a:t>
            </a:fld>
            <a:endParaRPr lang="en">
              <a:solidFill>
                <a:srgbClr val="C6D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9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3AFF6-F065-44C6-815E-647987C9EC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.jpg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3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4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5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6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7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8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9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41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3.jp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58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59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61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62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63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64.xml"/></Relationships>
</file>

<file path=ppt/slideMasters/_rels/slideMaster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7" Type="http://schemas.openxmlformats.org/officeDocument/2006/relationships/theme" Target="../theme/theme44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71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72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73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74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7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76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77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78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79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80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81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97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59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019B060-4284-46B1-8A2C-89D75483A19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ransition spd="med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256219D-331B-496F-8F73-6125578CE0F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BD8B80F-FD06-4B3F-A88B-16AE68DD25F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118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256219D-331B-496F-8F73-6125578CE0F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BD8B80F-FD06-4B3F-A88B-16AE68DD25F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38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9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prstClr val="white"/>
              </a:solidFill>
              <a:sym typeface="Arial"/>
              <a:rtl val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5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6" y="4948409"/>
            <a:ext cx="2672861" cy="1900211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3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367800-479D-41B0-B3F2-2DCE95BA1381}" type="datetime4">
              <a:rPr lang="en-US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July 9, 2015</a:t>
            </a:fld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1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ct val="25000"/>
            </a:pPr>
            <a:fld id="{00000000-1234-1234-1234-123412341234}" type="slidenum">
              <a:rPr lang="en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D2D2D2"/>
                </a:buClr>
                <a:buSzPct val="25000"/>
              </a:pPr>
              <a:t>‹#›</a:t>
            </a:fld>
            <a:endParaRPr lang="en" kern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232463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9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prstClr val="white"/>
              </a:solidFill>
              <a:sym typeface="Arial"/>
              <a:rtl val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5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6" y="4948409"/>
            <a:ext cx="2672861" cy="1900211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3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367800-479D-41B0-B3F2-2DCE95BA1381}" type="datetime4">
              <a:rPr lang="en-US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July 9, 2015</a:t>
            </a:fld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1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ct val="25000"/>
            </a:pPr>
            <a:fld id="{00000000-1234-1234-1234-123412341234}" type="slidenum">
              <a:rPr lang="en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D2D2D2"/>
                </a:buClr>
                <a:buSzPct val="25000"/>
              </a:pPr>
              <a:t>‹#›</a:t>
            </a:fld>
            <a:endParaRPr lang="en" kern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03370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9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prstClr val="white"/>
              </a:solidFill>
              <a:sym typeface="Arial"/>
              <a:rtl val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5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6" y="4948409"/>
            <a:ext cx="2672861" cy="1900211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3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367800-479D-41B0-B3F2-2DCE95BA1381}" type="datetime4">
              <a:rPr lang="en-US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July 9, 2015</a:t>
            </a:fld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1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ct val="25000"/>
            </a:pPr>
            <a:fld id="{00000000-1234-1234-1234-123412341234}" type="slidenum">
              <a:rPr lang="en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D2D2D2"/>
                </a:buClr>
                <a:buSzPct val="25000"/>
              </a:pPr>
              <a:t>‹#›</a:t>
            </a:fld>
            <a:endParaRPr lang="en" kern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600503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9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prstClr val="white"/>
              </a:solidFill>
              <a:sym typeface="Arial"/>
              <a:rtl val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5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6" y="4948409"/>
            <a:ext cx="2672861" cy="1900211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3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367800-479D-41B0-B3F2-2DCE95BA1381}" type="datetime4">
              <a:rPr lang="en-US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July 9, 2015</a:t>
            </a:fld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1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ct val="25000"/>
            </a:pPr>
            <a:fld id="{00000000-1234-1234-1234-123412341234}" type="slidenum">
              <a:rPr lang="en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D2D2D2"/>
                </a:buClr>
                <a:buSzPct val="25000"/>
              </a:pPr>
              <a:t>‹#›</a:t>
            </a:fld>
            <a:endParaRPr lang="en" kern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2295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9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prstClr val="white"/>
              </a:solidFill>
              <a:sym typeface="Arial"/>
              <a:rtl val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5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6" y="4948409"/>
            <a:ext cx="2672861" cy="1900211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3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367800-479D-41B0-B3F2-2DCE95BA1381}" type="datetime4">
              <a:rPr lang="en-US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July 9, 2015</a:t>
            </a:fld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1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ct val="25000"/>
            </a:pPr>
            <a:fld id="{00000000-1234-1234-1234-123412341234}" type="slidenum">
              <a:rPr lang="en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D2D2D2"/>
                </a:buClr>
                <a:buSzPct val="25000"/>
              </a:pPr>
              <a:t>‹#›</a:t>
            </a:fld>
            <a:endParaRPr lang="en" kern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80651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5" r:id="rId1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9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prstClr val="white"/>
              </a:solidFill>
              <a:sym typeface="Arial"/>
              <a:rtl val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5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6" y="4948409"/>
            <a:ext cx="2672861" cy="1900211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3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367800-479D-41B0-B3F2-2DCE95BA1381}" type="datetime4">
              <a:rPr lang="en-US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July 9, 2015</a:t>
            </a:fld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1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ct val="25000"/>
            </a:pPr>
            <a:fld id="{00000000-1234-1234-1234-123412341234}" type="slidenum">
              <a:rPr lang="en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D2D2D2"/>
                </a:buClr>
                <a:buSzPct val="25000"/>
              </a:pPr>
              <a:t>‹#›</a:t>
            </a:fld>
            <a:endParaRPr lang="en" kern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142814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7" r:id="rId1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9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prstClr val="white"/>
              </a:solidFill>
              <a:sym typeface="Arial"/>
              <a:rtl val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5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6" y="4948409"/>
            <a:ext cx="2672861" cy="1900211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3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367800-479D-41B0-B3F2-2DCE95BA1381}" type="datetime4">
              <a:rPr lang="en-US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July 9, 2015</a:t>
            </a:fld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1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ct val="25000"/>
            </a:pPr>
            <a:fld id="{00000000-1234-1234-1234-123412341234}" type="slidenum">
              <a:rPr lang="en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D2D2D2"/>
                </a:buClr>
                <a:buSzPct val="25000"/>
              </a:pPr>
              <a:t>‹#›</a:t>
            </a:fld>
            <a:endParaRPr lang="en" kern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13750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9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prstClr val="white"/>
              </a:solidFill>
              <a:sym typeface="Arial"/>
              <a:rtl val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5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6" y="4948409"/>
            <a:ext cx="2672861" cy="1900211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3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367800-479D-41B0-B3F2-2DCE95BA1381}" type="datetime4">
              <a:rPr lang="en-US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July 9, 2015</a:t>
            </a:fld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1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ct val="25000"/>
            </a:pPr>
            <a:fld id="{00000000-1234-1234-1234-123412341234}" type="slidenum">
              <a:rPr lang="en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D2D2D2"/>
                </a:buClr>
                <a:buSzPct val="25000"/>
              </a:pPr>
              <a:t>‹#›</a:t>
            </a:fld>
            <a:endParaRPr lang="en" kern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944231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1" r:id="rId1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2121408"/>
            <a:ext cx="75438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8664C608-40B1-4030-A28D-5B74BC98ADCE}" type="datetimeFigureOut">
              <a:rPr lang="en-US" smtClean="0">
                <a:solidFill>
                  <a:srgbClr val="696464"/>
                </a:solidFill>
                <a:latin typeface="Rockwell" panose="02060603020205020403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 dirty="0">
              <a:solidFill>
                <a:srgbClr val="696464"/>
              </a:solidFill>
              <a:latin typeface="Rockwell" panose="02060603020205020403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696464"/>
              </a:solidFill>
              <a:latin typeface="Rockwell" panose="02060603020205020403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6229681"/>
            <a:ext cx="3429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4FAB73BC-B049-4115-A692-8D63A059BFB8}" type="slidenum">
              <a:rPr lang="en-US" smtClean="0"/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3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9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prstClr val="white"/>
              </a:solidFill>
              <a:sym typeface="Arial"/>
              <a:rtl val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5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6" y="4948409"/>
            <a:ext cx="2672861" cy="1900211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3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367800-479D-41B0-B3F2-2DCE95BA1381}" type="datetime4">
              <a:rPr lang="en-US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July 9, 2015</a:t>
            </a:fld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1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D2D2D2"/>
              </a:buClr>
              <a:buSzPct val="25000"/>
            </a:pPr>
            <a:fld id="{00000000-1234-1234-1234-123412341234}" type="slidenum">
              <a:rPr lang="en" kern="0" smtClean="0">
                <a:solidFill>
                  <a:prstClr val="white"/>
                </a:solidFill>
                <a:latin typeface="Arial"/>
                <a:cs typeface="Arial"/>
                <a:sym typeface="Arial"/>
                <a:rtl val="0"/>
              </a:rPr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D2D2D2"/>
                </a:buClr>
                <a:buSzPct val="25000"/>
              </a:pPr>
              <a:t>‹#›</a:t>
            </a:fld>
            <a:endParaRPr lang="en" kern="0">
              <a:solidFill>
                <a:prstClr val="white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488917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914400" y="503237"/>
            <a:ext cx="7467600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990600" y="1600200"/>
            <a:ext cx="7315200" cy="3870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/>
            </a:lvl6pPr>
            <a:lvl7pPr marL="29718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/>
            </a:lvl7pPr>
            <a:lvl8pPr marL="34290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/>
            </a:lvl8pPr>
            <a:lvl9pPr marL="3886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99426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80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00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39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88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50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9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88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466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2121408"/>
            <a:ext cx="75438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8664C608-40B1-4030-A28D-5B74BC98ADCE}" type="datetimeFigureOut">
              <a:rPr lang="en-US" smtClean="0">
                <a:solidFill>
                  <a:srgbClr val="696464"/>
                </a:solidFill>
                <a:latin typeface="Rockwell" panose="02060603020205020403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 dirty="0">
              <a:solidFill>
                <a:srgbClr val="696464"/>
              </a:solidFill>
              <a:latin typeface="Rockwell" panose="02060603020205020403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696464"/>
              </a:solidFill>
              <a:latin typeface="Rockwell" panose="02060603020205020403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6229681"/>
            <a:ext cx="3429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4FAB73BC-B049-4115-A692-8D63A059BFB8}" type="slidenum">
              <a:rPr lang="en-US" smtClean="0"/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0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B37A907-8E16-4151-B487-3305C607B3A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4F4AE38-F894-4F9E-89B2-8A0F86D2779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858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4AAD347D-5ACD-4C99-B74B-A9C85AD731AF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 panose="020B0502020202020204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D57F1E4F-1CFF-5643-939E-02111984F565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 panose="020B0502020202020204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52908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4AAD347D-5ACD-4C99-B74B-A9C85AD731AF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 panose="020B0502020202020204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D57F1E4F-1CFF-5643-939E-02111984F565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 panose="020B0502020202020204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10649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4AAD347D-5ACD-4C99-B74B-A9C85AD731AF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 panose="020B0502020202020204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D57F1E4F-1CFF-5643-939E-02111984F565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 panose="020B0502020202020204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0263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4AAD347D-5ACD-4C99-B74B-A9C85AD731AF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 panose="020B0502020202020204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D57F1E4F-1CFF-5643-939E-02111984F565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 panose="020B0502020202020204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6479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4AAD347D-5ACD-4C99-B74B-A9C85AD731AF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 panose="020B0502020202020204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D57F1E4F-1CFF-5643-939E-02111984F565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 panose="020B0502020202020204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11729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4" r:id="rId1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/>
          </p:nvPr>
        </p:nvSpPr>
        <p:spPr>
          <a:xfrm>
            <a:off x="457171" y="273352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 2"/>
          <p:cNvSpPr txBox="1">
            <a:spLocks noGrp="1"/>
          </p:cNvSpPr>
          <p:nvPr>
            <p:ph type="body" idx="1"/>
          </p:nvPr>
        </p:nvSpPr>
        <p:spPr>
          <a:xfrm>
            <a:off x="457171" y="1604841"/>
            <a:ext cx="8228763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 3"/>
          <p:cNvSpPr txBox="1">
            <a:spLocks noGrp="1"/>
          </p:cNvSpPr>
          <p:nvPr>
            <p:ph type="dt" sz="half" idx="2"/>
          </p:nvPr>
        </p:nvSpPr>
        <p:spPr>
          <a:xfrm>
            <a:off x="457171" y="6247906"/>
            <a:ext cx="2130093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27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 4"/>
          <p:cNvSpPr txBox="1">
            <a:spLocks noGrp="1"/>
          </p:cNvSpPr>
          <p:nvPr>
            <p:ph type="ftr" sz="quarter" idx="3"/>
          </p:nvPr>
        </p:nvSpPr>
        <p:spPr>
          <a:xfrm>
            <a:off x="3127054" y="6247906"/>
            <a:ext cx="2898142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27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 5"/>
          <p:cNvSpPr txBox="1">
            <a:spLocks noGrp="1"/>
          </p:cNvSpPr>
          <p:nvPr>
            <p:ph type="sldNum" sz="quarter" idx="4"/>
          </p:nvPr>
        </p:nvSpPr>
        <p:spPr>
          <a:xfrm>
            <a:off x="6555842" y="6247906"/>
            <a:ext cx="2130093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27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7DFA2BA-6B1A-42A9-8328-2CE8E2799084}" type="slidenum">
              <a:rPr lang="en-US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0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3991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marL="0" marR="0" indent="0" rtl="0" hangingPunct="0">
        <a:spcBef>
          <a:spcPts val="0"/>
        </a:spcBef>
        <a:spcAft>
          <a:spcPts val="1285"/>
        </a:spcAft>
        <a:tabLst/>
        <a:defRPr lang="en-US" sz="2903" b="0" i="0" u="none" strike="noStrike" kern="1200" cap="none">
          <a:ln>
            <a:noFill/>
          </a:ln>
          <a:latin typeface="Liberation Sans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DAB6BC4-C620-4FDC-B2AD-CA1C3B6C9D31}" type="datetimeFigureOut">
              <a:rPr 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3AA2DB-B3E9-461A-88F5-77B599679CC8}" type="slidenum">
              <a:rPr 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254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DAB6BC4-C620-4FDC-B2AD-CA1C3B6C9D31}" type="datetimeFigureOut">
              <a:rPr 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3AA2DB-B3E9-461A-88F5-77B599679CC8}" type="slidenum">
              <a:rPr 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034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DAB6BC4-C620-4FDC-B2AD-CA1C3B6C9D31}" type="datetimeFigureOut">
              <a:rPr 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3AA2DB-B3E9-461A-88F5-77B599679CC8}" type="slidenum">
              <a:rPr 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9736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2121408"/>
            <a:ext cx="75438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8664C608-40B1-4030-A28D-5B74BC98ADCE}" type="datetimeFigureOut">
              <a:rPr lang="en-US" smtClean="0">
                <a:solidFill>
                  <a:srgbClr val="696464"/>
                </a:solidFill>
                <a:latin typeface="Rockwell" panose="02060603020205020403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 dirty="0">
              <a:solidFill>
                <a:srgbClr val="696464"/>
              </a:solidFill>
              <a:latin typeface="Rockwell" panose="02060603020205020403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696464"/>
              </a:solidFill>
              <a:latin typeface="Rockwell" panose="02060603020205020403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6229681"/>
            <a:ext cx="3429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4FAB73BC-B049-4115-A692-8D63A059BFB8}" type="slidenum">
              <a:rPr lang="en-US" smtClean="0"/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3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DAB6BC4-C620-4FDC-B2AD-CA1C3B6C9D31}" type="datetimeFigureOut">
              <a:rPr 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3AA2DB-B3E9-461A-88F5-77B599679CC8}" type="slidenum">
              <a:rPr 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3491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DAB6BC4-C620-4FDC-B2AD-CA1C3B6C9D31}" type="datetimeFigureOut">
              <a:rPr 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3AA2DB-B3E9-461A-88F5-77B599679CC8}" type="slidenum">
              <a:rPr 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4802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DAB6BC4-C620-4FDC-B2AD-CA1C3B6C9D31}" type="datetimeFigureOut">
              <a:rPr 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3AA2DB-B3E9-461A-88F5-77B599679CC8}" type="slidenum">
              <a:rPr 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3584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DAB6BC4-C620-4FDC-B2AD-CA1C3B6C9D31}" type="datetimeFigureOut">
              <a:rPr lang="en-US" smtClean="0">
                <a:solidFill>
                  <a:srgbClr val="438086"/>
                </a:solidFill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438086"/>
              </a:solidFill>
              <a:latin typeface="Georgi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3AA2DB-B3E9-461A-88F5-77B599679CC8}" type="slidenum">
              <a:rPr lang="en-US" smtClean="0">
                <a:latin typeface="Georgi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7504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669767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 fontAlgn="auto">
              <a:spcAft>
                <a:spcPts val="0"/>
              </a:spcAft>
            </a:pPr>
            <a:fld id="{00000000-1234-1234-1234-123412341234}" type="slidenum">
              <a:rPr lang="en" kern="0" smtClea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pPr fontAlgn="auto">
                <a:spcAft>
                  <a:spcPts val="0"/>
                </a:spcAft>
              </a:pPr>
              <a:t>‹#›</a:t>
            </a:fld>
            <a:endParaRPr lang="en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000580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8AA0152-2D9E-41D0-A30B-8AE5382881EE}" type="datetimeFigureOut">
              <a:rPr lang="en-US" smtClean="0">
                <a:solidFill>
                  <a:prstClr val="white">
                    <a:shade val="50000"/>
                  </a:prstClr>
                </a:solidFill>
                <a:latin typeface="Book Antiqu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123898D-FA23-482C-8DCB-632C57DFFDF1}" type="slidenum">
              <a:rPr lang="en-US" smtClean="0">
                <a:solidFill>
                  <a:prstClr val="white">
                    <a:shade val="50000"/>
                  </a:prstClr>
                </a:solidFill>
                <a:latin typeface="Book Antiqu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910870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8AA0152-2D9E-41D0-A30B-8AE5382881EE}" type="datetimeFigureOut">
              <a:rPr lang="en-US" smtClean="0">
                <a:solidFill>
                  <a:prstClr val="white">
                    <a:shade val="50000"/>
                  </a:prstClr>
                </a:solidFill>
                <a:latin typeface="Book Antiqu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123898D-FA23-482C-8DCB-632C57DFFDF1}" type="slidenum">
              <a:rPr lang="en-US" smtClean="0">
                <a:solidFill>
                  <a:prstClr val="white">
                    <a:shade val="50000"/>
                  </a:prstClr>
                </a:solidFill>
                <a:latin typeface="Book Antiqu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958266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8AA0152-2D9E-41D0-A30B-8AE5382881EE}" type="datetimeFigureOut">
              <a:rPr lang="en-US" smtClean="0">
                <a:solidFill>
                  <a:prstClr val="white">
                    <a:shade val="50000"/>
                  </a:prstClr>
                </a:solidFill>
                <a:latin typeface="Book Antiqu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123898D-FA23-482C-8DCB-632C57DFFDF1}" type="slidenum">
              <a:rPr lang="en-US" smtClean="0">
                <a:solidFill>
                  <a:prstClr val="white">
                    <a:shade val="50000"/>
                  </a:prstClr>
                </a:solidFill>
                <a:latin typeface="Book Antiqu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587178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8AA0152-2D9E-41D0-A30B-8AE5382881EE}" type="datetimeFigureOut">
              <a:rPr lang="en-US" smtClean="0">
                <a:solidFill>
                  <a:prstClr val="white">
                    <a:shade val="50000"/>
                  </a:prstClr>
                </a:solidFill>
                <a:latin typeface="Book Antiqu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123898D-FA23-482C-8DCB-632C57DFFDF1}" type="slidenum">
              <a:rPr lang="en-US" smtClean="0">
                <a:solidFill>
                  <a:prstClr val="white">
                    <a:shade val="50000"/>
                  </a:prstClr>
                </a:solidFill>
                <a:latin typeface="Book Antiqu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696566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8AA0152-2D9E-41D0-A30B-8AE5382881EE}" type="datetimeFigureOut">
              <a:rPr lang="en-US" smtClean="0">
                <a:solidFill>
                  <a:prstClr val="white">
                    <a:shade val="50000"/>
                  </a:prstClr>
                </a:solidFill>
                <a:latin typeface="Book Antiqu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123898D-FA23-482C-8DCB-632C57DFFDF1}" type="slidenum">
              <a:rPr lang="en-US" smtClean="0">
                <a:solidFill>
                  <a:prstClr val="white">
                    <a:shade val="50000"/>
                  </a:prstClr>
                </a:solidFill>
                <a:latin typeface="Book Antiqu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shade val="50000"/>
                </a:prstClr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360006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2121408"/>
            <a:ext cx="75438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8664C608-40B1-4030-A28D-5B74BC98ADCE}" type="datetimeFigureOut">
              <a:rPr lang="en-US" smtClean="0">
                <a:solidFill>
                  <a:srgbClr val="696464"/>
                </a:solidFill>
                <a:latin typeface="Rockwell" panose="02060603020205020403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 dirty="0">
              <a:solidFill>
                <a:srgbClr val="696464"/>
              </a:solidFill>
              <a:latin typeface="Rockwell" panose="02060603020205020403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696464"/>
              </a:solidFill>
              <a:latin typeface="Rockwell" panose="02060603020205020403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6229681"/>
            <a:ext cx="3429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4FAB73BC-B049-4115-A692-8D63A059BFB8}" type="slidenum">
              <a:rPr lang="en-US" smtClean="0"/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8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727200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fontAlgn="auto">
              <a:spcAft>
                <a:spcPts val="0"/>
              </a:spcAft>
            </a:pPr>
            <a:fld id="{00000000-1234-1234-1234-123412341234}" type="slidenum">
              <a:rPr lang="en" kern="0" smtClean="0">
                <a:solidFill>
                  <a:srgbClr val="C6DFFF"/>
                </a:solidFill>
                <a:rtl val="0"/>
              </a:rPr>
              <a:pPr fontAlgn="auto">
                <a:spcAft>
                  <a:spcPts val="0"/>
                </a:spcAft>
              </a:pPr>
              <a:t>‹#›</a:t>
            </a:fld>
            <a:endParaRPr lang="en" kern="0">
              <a:solidFill>
                <a:srgbClr val="C6DFFF"/>
              </a:solidFill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1295020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39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727200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fontAlgn="auto">
              <a:spcAft>
                <a:spcPts val="0"/>
              </a:spcAft>
            </a:pPr>
            <a:fld id="{00000000-1234-1234-1234-123412341234}" type="slidenum">
              <a:rPr lang="en" kern="0" smtClean="0">
                <a:solidFill>
                  <a:srgbClr val="C6DFFF"/>
                </a:solidFill>
                <a:rtl val="0"/>
              </a:rPr>
              <a:pPr fontAlgn="auto">
                <a:spcAft>
                  <a:spcPts val="0"/>
                </a:spcAft>
              </a:pPr>
              <a:t>‹#›</a:t>
            </a:fld>
            <a:endParaRPr lang="en" kern="0">
              <a:solidFill>
                <a:srgbClr val="C6DFFF"/>
              </a:solidFill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2843400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41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727200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fontAlgn="auto">
              <a:spcAft>
                <a:spcPts val="0"/>
              </a:spcAft>
            </a:pPr>
            <a:fld id="{00000000-1234-1234-1234-123412341234}" type="slidenum">
              <a:rPr lang="en" kern="0" smtClean="0">
                <a:solidFill>
                  <a:srgbClr val="C6DFFF"/>
                </a:solidFill>
                <a:rtl val="0"/>
              </a:rPr>
              <a:pPr fontAlgn="auto">
                <a:spcAft>
                  <a:spcPts val="0"/>
                </a:spcAft>
              </a:pPr>
              <a:t>‹#›</a:t>
            </a:fld>
            <a:endParaRPr lang="en" kern="0">
              <a:solidFill>
                <a:srgbClr val="C6DFFF"/>
              </a:solidFill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2576310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43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727200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fontAlgn="auto">
              <a:spcAft>
                <a:spcPts val="0"/>
              </a:spcAft>
            </a:pPr>
            <a:fld id="{00000000-1234-1234-1234-123412341234}" type="slidenum">
              <a:rPr lang="en" kern="0" smtClean="0">
                <a:solidFill>
                  <a:srgbClr val="C6DFFF"/>
                </a:solidFill>
                <a:rtl val="0"/>
              </a:rPr>
              <a:pPr fontAlgn="auto">
                <a:spcAft>
                  <a:spcPts val="0"/>
                </a:spcAft>
              </a:pPr>
              <a:t>‹#›</a:t>
            </a:fld>
            <a:endParaRPr lang="en" kern="0">
              <a:solidFill>
                <a:srgbClr val="C6DFFF"/>
              </a:solidFill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6326996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45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727200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fontAlgn="auto">
              <a:spcAft>
                <a:spcPts val="0"/>
              </a:spcAft>
            </a:pPr>
            <a:fld id="{00000000-1234-1234-1234-123412341234}" type="slidenum">
              <a:rPr lang="en" kern="0" smtClean="0">
                <a:solidFill>
                  <a:srgbClr val="C6DFFF"/>
                </a:solidFill>
                <a:rtl val="0"/>
              </a:rPr>
              <a:pPr fontAlgn="auto">
                <a:spcAft>
                  <a:spcPts val="0"/>
                </a:spcAft>
              </a:pPr>
              <a:t>‹#›</a:t>
            </a:fld>
            <a:endParaRPr lang="en" kern="0">
              <a:solidFill>
                <a:srgbClr val="C6DFFF"/>
              </a:solidFill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1538666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47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727200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fontAlgn="auto">
              <a:spcAft>
                <a:spcPts val="0"/>
              </a:spcAft>
            </a:pPr>
            <a:fld id="{00000000-1234-1234-1234-123412341234}" type="slidenum">
              <a:rPr lang="en" kern="0" smtClean="0">
                <a:solidFill>
                  <a:srgbClr val="C6DFFF"/>
                </a:solidFill>
                <a:rtl val="0"/>
              </a:rPr>
              <a:pPr fontAlgn="auto">
                <a:spcAft>
                  <a:spcPts val="0"/>
                </a:spcAft>
              </a:pPr>
              <a:t>‹#›</a:t>
            </a:fld>
            <a:endParaRPr lang="en" kern="0">
              <a:solidFill>
                <a:srgbClr val="C6DFFF"/>
              </a:solidFill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6243598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49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727200"/>
            <a:ext cx="82296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fontAlgn="auto">
              <a:spcAft>
                <a:spcPts val="0"/>
              </a:spcAft>
            </a:pPr>
            <a:fld id="{00000000-1234-1234-1234-123412341234}" type="slidenum">
              <a:rPr lang="en" kern="0" smtClean="0">
                <a:solidFill>
                  <a:srgbClr val="C6DFFF"/>
                </a:solidFill>
                <a:rtl val="0"/>
              </a:rPr>
              <a:pPr fontAlgn="auto">
                <a:spcAft>
                  <a:spcPts val="0"/>
                </a:spcAft>
              </a:pPr>
              <a:t>‹#›</a:t>
            </a:fld>
            <a:endParaRPr lang="en" kern="0">
              <a:solidFill>
                <a:srgbClr val="C6DFFF"/>
              </a:solidFill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2593903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51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2121408"/>
            <a:ext cx="75438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8664C608-40B1-4030-A28D-5B74BC98ADCE}" type="datetimeFigureOut">
              <a:rPr lang="en-US" smtClean="0">
                <a:solidFill>
                  <a:srgbClr val="696464"/>
                </a:solidFill>
                <a:latin typeface="Rockwell" panose="02060603020205020403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 dirty="0">
              <a:solidFill>
                <a:srgbClr val="696464"/>
              </a:solidFill>
              <a:latin typeface="Rockwell" panose="02060603020205020403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696464"/>
              </a:solidFill>
              <a:latin typeface="Rockwell" panose="02060603020205020403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6229681"/>
            <a:ext cx="3429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fld id="{4FAB73BC-B049-4115-A692-8D63A059BFB8}" type="slidenum">
              <a:rPr lang="en-US" smtClean="0"/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3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256219D-331B-496F-8F73-6125578CE0F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BD8B80F-FD06-4B3F-A88B-16AE68DD25F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00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256219D-331B-496F-8F73-6125578CE0F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BD8B80F-FD06-4B3F-A88B-16AE68DD25F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48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256219D-331B-496F-8F73-6125578CE0F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BD8B80F-FD06-4B3F-A88B-16AE68DD25F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139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48.png"/><Relationship Id="rId5" Type="http://schemas.openxmlformats.org/officeDocument/2006/relationships/image" Target="../media/image47.gif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2.gif"/><Relationship Id="rId4" Type="http://schemas.openxmlformats.org/officeDocument/2006/relationships/image" Target="../media/image6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Relationship Id="rId9" Type="http://schemas.openxmlformats.org/officeDocument/2006/relationships/image" Target="../media/image8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4.png"/><Relationship Id="rId4" Type="http://schemas.openxmlformats.org/officeDocument/2006/relationships/image" Target="../media/image9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10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18.jp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4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2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30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27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3872B2">
                  <a:shade val="30000"/>
                  <a:satMod val="115000"/>
                </a:srgbClr>
              </a:gs>
              <a:gs pos="50000">
                <a:srgbClr val="3872B2">
                  <a:shade val="67500"/>
                  <a:satMod val="115000"/>
                </a:srgbClr>
              </a:gs>
              <a:gs pos="100000">
                <a:srgbClr val="3872B2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solidFill>
              <a:srgbClr val="387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876800"/>
            <a:ext cx="9144000" cy="1905000"/>
          </a:xfrm>
          <a:noFill/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UNC Chapel Hill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/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Computational Astronomy &amp; Physics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Research Experiences for Undergraduates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2805" y="457200"/>
            <a:ext cx="537839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Chevron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Research Slam!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b="44444"/>
          <a:stretch/>
        </p:blipFill>
        <p:spPr>
          <a:xfrm>
            <a:off x="2062179" y="1752600"/>
            <a:ext cx="5019641" cy="29718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blog.burkeware.com/wp-content/uploads/2013/03/pink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475909">
            <a:off x="3485003" y="19324"/>
            <a:ext cx="3099188" cy="28194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24400" cy="3886200"/>
          </a:xfrm>
        </p:spPr>
        <p:txBody>
          <a:bodyPr>
            <a:normAutofit lnSpcReduction="10000"/>
          </a:bodyPr>
          <a:lstStyle/>
          <a:p>
            <a:r>
              <a:rPr lang="en-US" sz="2600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Pinky finger: 1 cm wide</a:t>
            </a:r>
          </a:p>
          <a:p>
            <a:r>
              <a:rPr lang="en-US" sz="2600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Dime: 1 mm thick </a:t>
            </a:r>
          </a:p>
          <a:p>
            <a:pPr lvl="1">
              <a:buNone/>
            </a:pPr>
            <a:r>
              <a:rPr lang="en-US" sz="2600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(0.1 cm)</a:t>
            </a:r>
          </a:p>
          <a:p>
            <a:r>
              <a:rPr lang="en-US" sz="2600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Bacteria: 10 microns </a:t>
            </a:r>
          </a:p>
          <a:p>
            <a:pPr>
              <a:buNone/>
            </a:pPr>
            <a:r>
              <a:rPr lang="en-US" sz="2600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	(.01 mm)</a:t>
            </a:r>
          </a:p>
          <a:p>
            <a:r>
              <a:rPr lang="en-US" sz="2600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Protein Molecule: 10 nm </a:t>
            </a:r>
          </a:p>
          <a:p>
            <a:pPr>
              <a:buNone/>
            </a:pPr>
            <a:r>
              <a:rPr lang="en-US" sz="2600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	(.01 microns)</a:t>
            </a:r>
          </a:p>
          <a:p>
            <a:r>
              <a:rPr lang="en-US" sz="2600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DNA: 2.5 nm</a:t>
            </a:r>
          </a:p>
          <a:p>
            <a:pPr>
              <a:buNone/>
            </a:pPr>
            <a:endParaRPr lang="en-US" sz="2400" dirty="0" smtClean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074" name="Picture 2" descr="https://beforethedownbeat.files.wordpress.com/2013/07/dime-edge.jpg"/>
          <p:cNvPicPr>
            <a:picLocks noChangeAspect="1" noChangeArrowheads="1"/>
          </p:cNvPicPr>
          <p:nvPr/>
        </p:nvPicPr>
        <p:blipFill>
          <a:blip r:embed="rId3" cstate="print"/>
          <a:srcRect l="14400" t="14414" r="4800" b="7207"/>
          <a:stretch>
            <a:fillRect/>
          </a:stretch>
        </p:blipFill>
        <p:spPr bwMode="auto">
          <a:xfrm>
            <a:off x="6324600" y="1066800"/>
            <a:ext cx="2594926" cy="1676400"/>
          </a:xfrm>
          <a:prstGeom prst="rect">
            <a:avLst/>
          </a:prstGeom>
          <a:noFill/>
        </p:spPr>
      </p:pic>
      <p:pic>
        <p:nvPicPr>
          <p:cNvPr id="3076" name="Picture 4" descr="http://www.geek.com/wp-content/uploads/2014/02/soap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6106416" y="3113784"/>
            <a:ext cx="3048000" cy="2154432"/>
          </a:xfrm>
          <a:prstGeom prst="rect">
            <a:avLst/>
          </a:prstGeom>
          <a:noFill/>
        </p:spPr>
      </p:pic>
      <p:pic>
        <p:nvPicPr>
          <p:cNvPr id="6" name="Picture 4" descr="http://berniesteam.com/wp-content/uploads/2013/08/DNA-Helix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170599">
            <a:off x="4373354" y="4354060"/>
            <a:ext cx="3631659" cy="2172726"/>
          </a:xfrm>
          <a:prstGeom prst="rect">
            <a:avLst/>
          </a:prstGeom>
          <a:noFill/>
        </p:spPr>
      </p:pic>
      <p:pic>
        <p:nvPicPr>
          <p:cNvPr id="7" name="Picture 2" descr="https://upload.wikimedia.org/wikipedia/commons/6/60/Myoglobi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2117952"/>
            <a:ext cx="2590800" cy="2622095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52400" y="274638"/>
            <a:ext cx="4800600" cy="1143000"/>
          </a:xfrm>
        </p:spPr>
        <p:txBody>
          <a:bodyPr/>
          <a:lstStyle/>
          <a:p>
            <a:r>
              <a:rPr lang="en-US" dirty="0" smtClean="0"/>
              <a:t>Sense of Scale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1325744">
            <a:off x="1409780" y="5329445"/>
            <a:ext cx="37545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00"/>
                </a:solidFill>
                <a:latin typeface="Lucida Sans"/>
              </a:rPr>
              <a:t>Your fingernails grow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00"/>
                </a:solidFill>
                <a:latin typeface="Lucida Sans"/>
              </a:rPr>
              <a:t>1 nm every second</a:t>
            </a:r>
            <a:r>
              <a:rPr lang="en-US" sz="2400" dirty="0" smtClean="0">
                <a:solidFill>
                  <a:srgbClr val="FFFF00"/>
                </a:solidFill>
                <a:latin typeface="Lucida Sans"/>
              </a:rPr>
              <a:t>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Book Antiq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Brownian Motion</a:t>
            </a:r>
            <a:endParaRPr lang="en-US" dirty="0"/>
          </a:p>
        </p:txBody>
      </p:sp>
      <p:pic>
        <p:nvPicPr>
          <p:cNvPr id="2050" name="Picture 2" descr="https://upload.wikimedia.org/wikipedia/commons/c/c2/Brownian_motion_larg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1295401" y="1600200"/>
            <a:ext cx="2895601" cy="2895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2" name="Picture 4" descr="https://upload.wikimedia.org/wikipedia/commons/thumb/5/51/Brownianmotion5particles150frame.gif/220px-Brownianmotion5particles150frame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 flipV="1">
            <a:off x="4953000" y="1600200"/>
            <a:ext cx="2895600" cy="289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2" descr="http://rocketdock.com/images/screenshots/Albert_Einstein_Imagination-cop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323028">
            <a:off x="3235426" y="3560678"/>
            <a:ext cx="3095372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95751"/>
            <a:ext cx="9295425" cy="61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-2875921" y="857251"/>
            <a:ext cx="7768800" cy="89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000">
                <a:solidFill>
                  <a:srgbClr val="FFFF00"/>
                </a:solidFill>
              </a:rPr>
              <a:t>A Prehistoric Blast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6513375" y="5211076"/>
            <a:ext cx="4692300" cy="13844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/>
            <a:r>
              <a:rPr lang="en" sz="1800">
                <a:solidFill>
                  <a:srgbClr val="FFFF00"/>
                </a:solidFill>
              </a:rPr>
              <a:t>Ian Luebbers</a:t>
            </a:r>
          </a:p>
          <a:p>
            <a:pPr algn="l"/>
            <a:r>
              <a:rPr lang="en" sz="1800">
                <a:solidFill>
                  <a:srgbClr val="FFFF00"/>
                </a:solidFill>
              </a:rPr>
              <a:t>Macalester College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251750" y="10090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Meteors leave clues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912" y="2003276"/>
            <a:ext cx="4938174" cy="357702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283325" y="1082125"/>
            <a:ext cx="8229600" cy="1069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An ancient shockwave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313" y="2319554"/>
            <a:ext cx="6577375" cy="328867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210149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764"/>
            <a:ext cx="9144000" cy="607817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281225" y="1161453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FF00"/>
                </a:solidFill>
              </a:rPr>
              <a:t>Our newborn</a:t>
            </a:r>
          </a:p>
          <a:p>
            <a:r>
              <a:rPr lang="en">
                <a:solidFill>
                  <a:srgbClr val="FFFF00"/>
                </a:solidFill>
              </a:rPr>
              <a:t>solar system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3060317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Model gas </a:t>
            </a:r>
          </a:p>
          <a:p>
            <a:r>
              <a:rPr lang="en"/>
              <a:t>in space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829675" y="973103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600"/>
              <a:t>Our method: Supercomputers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5" y="2160025"/>
            <a:ext cx="5624774" cy="3163949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457200" y="2101492"/>
            <a:ext cx="8229600" cy="36135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1143000"/>
            <a:ext cx="9144000" cy="458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anSimulation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1168825" y="22941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Even cooler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060550" y="857253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If we fail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25" y="1184500"/>
            <a:ext cx="3810000" cy="459105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501" y="3412301"/>
            <a:ext cx="2665275" cy="2090525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3600"/>
            <a:ext cx="8458200" cy="1470025"/>
          </a:xfrm>
        </p:spPr>
        <p:txBody>
          <a:bodyPr/>
          <a:lstStyle/>
          <a:p>
            <a:r>
              <a:rPr lang="en-US" dirty="0" smtClean="0"/>
              <a:t>Modeling Dark Matter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Avery Bailey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02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Medieval First In </a:t>
            </a:r>
            <a:r>
              <a:rPr lang="en-US" dirty="0" err="1" smtClean="0"/>
              <a:t>FLight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Joseph Smith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6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5000" y="3048000"/>
            <a:ext cx="8229600" cy="1066800"/>
          </a:xfrm>
        </p:spPr>
        <p:txBody>
          <a:bodyPr/>
          <a:lstStyle/>
          <a:p>
            <a:r>
              <a:rPr lang="en-US" dirty="0" smtClean="0"/>
              <a:t>What is Dark Matter?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1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https://upload.wikimedia.org/wikipedia/commons/0/0d/Andromeda_galaxy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388" y="1066800"/>
            <a:ext cx="568861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57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7053" y="2362200"/>
            <a:ext cx="8229600" cy="43251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Student\Downloads\Pic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2762"/>
            <a:ext cx="6478044" cy="65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0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066800"/>
          </a:xfrm>
        </p:spPr>
        <p:txBody>
          <a:bodyPr/>
          <a:lstStyle/>
          <a:p>
            <a:r>
              <a:rPr lang="en-US" dirty="0" smtClean="0"/>
              <a:t>Dark Matter Forms Clumps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77949" y="2577509"/>
            <a:ext cx="345558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43223" y="2183218"/>
            <a:ext cx="762000" cy="775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05400" y="15240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629400" y="3962400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043223" y="46482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648200" y="50292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315200" y="1714500"/>
            <a:ext cx="1066800" cy="1053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648200" y="291420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59981" y="5219700"/>
            <a:ext cx="112705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28541 -0.2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71" y="-11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16406 -0.127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4" y="-6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075 0.052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26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7084 -0.1166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-58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0.12657 0.125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6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0.32934 0.1074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5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1375 0.205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1027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375 0.150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0" y="75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29167 -0.066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257800"/>
            <a:ext cx="8229600" cy="4325112"/>
          </a:xfrm>
        </p:spPr>
        <p:txBody>
          <a:bodyPr/>
          <a:lstStyle/>
          <a:p>
            <a:r>
              <a:rPr lang="en-US" dirty="0" smtClean="0"/>
              <a:t>Since we can’t see Dark Matter we need computers to investigate and model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858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Research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019800" y="1981200"/>
            <a:ext cx="2057400" cy="1905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24600" y="50292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55575" y="2362200"/>
            <a:ext cx="5791200" cy="4325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A04DA3"/>
              </a:buClr>
            </a:pPr>
            <a:r>
              <a:rPr lang="en-US" dirty="0" smtClean="0">
                <a:solidFill>
                  <a:prstClr val="black"/>
                </a:solidFill>
              </a:rPr>
              <a:t>Super tiny and heavy clumps</a:t>
            </a:r>
          </a:p>
          <a:p>
            <a:pPr fontAlgn="auto">
              <a:spcAft>
                <a:spcPts val="0"/>
              </a:spcAft>
              <a:buClr>
                <a:srgbClr val="A04DA3"/>
              </a:buClr>
            </a:pPr>
            <a:r>
              <a:rPr lang="en-US" dirty="0" smtClean="0">
                <a:solidFill>
                  <a:prstClr val="black"/>
                </a:solidFill>
              </a:rPr>
              <a:t>How do they work?</a:t>
            </a:r>
          </a:p>
          <a:p>
            <a:pPr fontAlgn="auto">
              <a:spcAft>
                <a:spcPts val="0"/>
              </a:spcAft>
              <a:buClr>
                <a:srgbClr val="A04DA3"/>
              </a:buClr>
            </a:pPr>
            <a:r>
              <a:rPr lang="en-US" dirty="0" smtClean="0">
                <a:solidFill>
                  <a:prstClr val="black"/>
                </a:solidFill>
              </a:rPr>
              <a:t>Can tell us about universe 13.6 billion years ago</a:t>
            </a:r>
          </a:p>
          <a:p>
            <a:pPr fontAlgn="auto">
              <a:spcAft>
                <a:spcPts val="0"/>
              </a:spcAft>
              <a:buClr>
                <a:srgbClr val="A04DA3"/>
              </a:buClr>
            </a:pPr>
            <a:r>
              <a:rPr lang="en-US" dirty="0" smtClean="0">
                <a:solidFill>
                  <a:prstClr val="black"/>
                </a:solidFill>
              </a:rPr>
              <a:t>Super Awesome</a:t>
            </a:r>
          </a:p>
          <a:p>
            <a:pPr fontAlgn="auto">
              <a:spcAft>
                <a:spcPts val="0"/>
              </a:spcAft>
              <a:buClr>
                <a:srgbClr val="A04DA3"/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2474602">
            <a:off x="5789266" y="2764850"/>
            <a:ext cx="2514600" cy="246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18899685">
            <a:off x="5843640" y="2757963"/>
            <a:ext cx="2514600" cy="246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AutoShape 2" descr="data:image/png;base64,iVBORw0KGgoAAAANSUhEUgAAAO0AAADVCAMAAACMuod9AAABUFBMVEX///8AvSYAuCQAtCIAwSgAsCAApxwAyiwAvicAtyMAqx4AsyEArh8Aqh0AxSoAxysAoxoAzi4A1DEAnhgA1zIAmhYA3DUAlRMA5TkAjA8AmhUA6TsAiA0AkRIA5joAhgwA7j0AnAAAxQAApgAAswAAzQAAtQAAlgAAvAAAewAAmQAApQAArAAA1wnd8N4Auxfx+/IAdgAA7i2G3o/n8+i03bcA4hJIzlhczGctuDxvxXWGz4ym3avO7NF2z36b1Z9Nt1VKvlU+vkthymvV79d3y344yUqW3Z1OyFtfv2cnszag3KWz4rfB3cJ/uYEllyuoz6mYyJpTpVZ0tndMpFAbkSJmsWokiyjB18GNuo5jomXT5NSBxIVArUg1s0Fzu3di3nGc7KWR7Jyp7rA+4FZp2nZL2l698cPF88rd++B98YwA8Btd8nM/8Fyq8rN33YKedBXcAAAKXklEQVR4nOWc61cTRxTAIz6CiiBCI0JSks3mZZYkQsBaRa1ERMVKa1u19KFYJYjK//+tszOTfc7uzszOZnaW3xfweA7n/s69O3Pv3UAulzGOPsuOYIwMj497smMYG9+Oy6sHsoMYFwfH5XJ5VXYUY+Lzatm0fS87jrHwBcoCZAcyDr6OZFe/yQ4lcXpLI9lTkNx+2UHWk3u0WnYhO55EGVqyS5BMJ/fw2BbFurJDSo73x0testtQHaz6ZIFuRrvlzyTZpXI2R6F3RNmlpY2O7MgS4AtJ9nvA0hfZoYnna9nvidkYyg5ONF/JopCFBdnRiaX3PdkTiJpsZGry6wV6YjYydAv13bILBLJzUHVWl8JEUXKzclAdbYR6jpAdphiONiJFIZlol4eUsgtZ6KgoZQuFwsJ/smONzWGkbMFiRfVLN1y24GFF7Uv3Q5Cs1xOjdC1/I8gGeOLkKryj8sqGiqpey+83WDwVr2UsSy+KkqvmuXywweg50lWxxzhY4ZMtFK7JDp0dftnCinL9Mq/svMnKpuzw2eCQnXdQkB0/E4yy8z4+yTZggF7W74lY+SDbgZr3NLJBniNdVa6hSNkIUYQi11CYLJXn/DWT+XeyRWj4Rpal80SiiJoCj+4HvyyzJ7ZNf7/sluX0hIV8bSDbJZLDFe7C9ST2o2yVaKBsTE8keyhbJZrhSnxPyGxftko00bIUoopUce4oTJbOcxagxM0TKEvniUThN+k/i3O5DkGW1RNQU2L46dc4PWetb6DsmmwRGnq8hTvrQoWLB8he4yxcD2pMebNUpv7CdaFty9ag479I2XBPJKvCLQv4FCYbkVD7kX0iW4OOdwGytJ5IVpHP05zUuArXU8YqtBSAtRp/Qi1mFHmL+aHGn1BEPq8p0T8BDmuxPCGqHMa5YS2eKJRVolkEDGqxPJGsCvOdSb8WyxPJKnLzgOY4niiUVebV5UwsTySrxhgA+BSR2nDPGUA+r8CyDfFR4xSdGZGfVqSnAC0UWTY6obasIgNezmyhYniaTM+oIzusUYv6PGemATPN27IdqOlonAk1PSHNH2Q7UNPTYnjCfzRVaY0BM+yF6/ge0DyRrUDPJ86EWqgk+1Hj90Sy92Ur0PNEC/UkFa5HVpUJDzDU+BKqpGxH4/ecPgdQSbaneVUjC9fyPCdeNuGh4lye7Bkses6FWNmTWqID406etXCTlAXta5I79zWNtXA9smKvHnO+Tu59yq7GWriJyt6GnXotoU6lo3ElFDE5OSm4gxrNnLVEhqkeX0KhqEl3S2g4HXvmTOK3pbZJtlSeSFbwiJd3DtjCNz4nTcbCddPdERyOa1EkenX5vMmTUMgZQPeR2HDcu5NZwWvpQZPXE9IVvIPqOTKLmnZN4Idxek1eTyQ7IS4UyLZ/TaQ9F/fTg7MaIQplzwgLBLHmn7CBrqg+4z4xtRSe2FbwkTkkyQp7M7rrlaX2hNQFTyo9oixofDQR7UunyS16ZmJioi56TtkOXBOJeMk/yesJ0UW/snQ8tL6tQjP2rf5D1+cZLjrhRF8XYegAP7QB65O4byCeNzkSasveE+No0dMCPDHxXqUNmpyeSFb49LmdDxLFjV6sl2ldtsJ1Uxe+OD7RSAl1N/D8ujtdTlHARV3sjAe4p1Gsibjb1OdNPk+ILngSgPsEmjXR9CTfT6/zeSLuCHbN5WjXRF0uXW5RiPAR+zb19oRHd6vL6XkWoAvfbK959wlEUazL/Ozu1vk8IYbwzxvv+mQD5zJTl3HI7NeZRM+6MES3UKBbp/TEPS5jdu8E5TU4obbsA9GyOQbRSXbdu4TUUniaXDYeC5fdZl8TMegOdB7RyxDjJ+GyWyGrosCZhX71d/EijydC/EX7JEA2YjijXeve1xkK14twWd/yhHbaplvZb+rMCYWcBxjCL9pBk90TU6dp1XUuT4gh/OPV9nqXbasA7xSKMWyLqXDPOzFEj+9oU8ThialH3Q/rOmtCbdm7wmW3u5yeI92IjYJflsLTZMp4KFx2p8svitBD3yI8NdhFpwDgyzPhsngHyOeJr1B9N/jnbxrMnlP4G0P4kLcVtE6g88SEbHkvX6YuXNsTUhX/eZ7OmcBVEZUnJnAie2zQF67liWSFzz0mO/79CV1CXVeoTk7EwIj29ItCWfFzD+RuPZYnRic+ZM/oC9fikkn1aTKy4EKssxYuqVUg9bMPjDBPn+gli6l/kpKFD28sUXTi+meVnlc2uHAvubhSTfQXmR6R9ijUngj/HLpFXbge2gn/Pt79Orun92oxPM/apkFbuK68XrnSTuQ4dnJP50qo68T1tLVTbAk1PSFt8d2xjzhD6AjXyAKPKDZPJPswedlcrs9YuMShxW6qelV2UciFccgCHuk8CXUeROftdu9Hg9XzAqQ9tl+ifapHika1CqNWvlNlyqdF5cW4ZHO5JwZHQt0n7iX0k35iSqhFO6GGkcy6weRJOHGr8NrdrLJ6ItnEGkYyA+6hZVS41R/Bj3l2hVUUIn5+j6DPVriEkwhU43qV1RM9tBJ+zf9OYC9P2Sq0X1wIO4iCZcd4Qtk8NPyidJ44oVVmUcDVylhPKJvHBntCOQrX8oSM+4SyeWCMxxOLImTJ5nK7VYbCjZFQGxknlMVmNbGEej0hN6WcUBa49UuucN2Z/UuqLLh4yaYiE2rL/i1ZFsxsz6rJe2Jb2a4m//C1REyiV6/OzTXS8XehHlYTTKjpCbn5i2xPzNN2Mp4jUZOKtLbCx+O2+ML1ItvRwV/tBD1NGqn6+2YPKmIL1yub+PKYjXsBunE90Qn1r2w9L+teXSGeSPalbDk/LypsnlSic3OLi3ONNP6dvs3KVYEJNT0B4GtD7iwQxKAiyHMOe8KvDdmzQBCdMF22hKJvTFn5s0AQZF1Oz+9MFlP50GL6FQ7POa8nEjVdF1P60GIs3TgJRaLmP1L70GL6FTGekEYKb1o3ILv8heu0BlxP8UOLCckuVUJtSql+aDH9m7E9r5s0Xsk2ocKtS1+4tigk9Q8tBuvyJNSmlKqZNoz+zTieSDZlM20Y/YZPNKpw3TT+kK3AQr/Bk1AHsgXYALqcniY30rE9pqfT4BOFD21atsf0dK4vsnsifpMdOwf7JXZPkFeA7Mi5eFFiFwUU38gOnI8oXeu/S05+lh02L9HZLflQpWMksBei6xeFdaxMx0jgF4cuuXDd3NiTHXEsfi5F59PBr7LjjcmrEqUoTK3saGPzB5Vn6QZgWdHLx8lvNKIQZS8fJy+jPSG/yw5UDL9HeUKWVb58HPSiRE2K6k0+AfSLYZ4IFSefAPaXQ03NOk7/rpyeNxG6yyrsyunZC9UtKrV2o+BtsG6xuCw7OuG8KhJFTVoZaKK8/Fr0e0KW1Xjnw8hrnydGdmDJ4PeEdbwvO65k6LfcnsuQTAwDJPZbblFAMSPDAIm9lu2JyGodQ956Zd/KjihR/nTbvpYdT8K8dsreyshQG8zpqWOT/q1TU8cmb26dmjo2eds6LXUM+bN1WuoY8rp1WuoY0jo1dWyyf6slO4RxspfC/vh/fwa12V7763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4" name="AutoShape 4" descr="data:image/png;base64,iVBORw0KGgoAAAANSUhEUgAAAO0AAADVCAMAAACMuod9AAABUFBMVEX///8AvSYAuCQAtCIAwSgAsCAApxwAyiwAvicAtyMAqx4AsyEArh8Aqh0AxSoAxysAoxoAzi4A1DEAnhgA1zIAmhYA3DUAlRMA5TkAjA8AmhUA6TsAiA0AkRIA5joAhgwA7j0AnAAAxQAApgAAswAAzQAAtQAAlgAAvAAAewAAmQAApQAArAAA1wnd8N4Auxfx+/IAdgAA7i2G3o/n8+i03bcA4hJIzlhczGctuDxvxXWGz4ym3avO7NF2z36b1Z9Nt1VKvlU+vkthymvV79d3y344yUqW3Z1OyFtfv2cnszag3KWz4rfB3cJ/uYEllyuoz6mYyJpTpVZ0tndMpFAbkSJmsWokiyjB18GNuo5jomXT5NSBxIVArUg1s0Fzu3di3nGc7KWR7Jyp7rA+4FZp2nZL2l698cPF88rd++B98YwA8Btd8nM/8Fyq8rN33YKedBXcAAAKXklEQVR4nOWc61cTRxTAIz6CiiBCI0JSks3mZZYkQsBaRa1ERMVKa1u19KFYJYjK//+tszOTfc7uzszOZnaW3xfweA7n/s69O3Pv3UAulzGOPsuOYIwMj497smMYG9+Oy6sHsoMYFwfH5XJ5VXYUY+Lzatm0fS87jrHwBcoCZAcyDr6OZFe/yQ4lcXpLI9lTkNx+2UHWk3u0WnYhO55EGVqyS5BMJ/fw2BbFurJDSo73x0testtQHaz6ZIFuRrvlzyTZpXI2R6F3RNmlpY2O7MgS4AtJ9nvA0hfZoYnna9nvidkYyg5ONF/JopCFBdnRiaX3PdkTiJpsZGry6wV6YjYydAv13bILBLJzUHVWl8JEUXKzclAdbYR6jpAdphiONiJFIZlol4eUsgtZ6KgoZQuFwsJ/smONzWGkbMFiRfVLN1y24GFF7Uv3Q5Cs1xOjdC1/I8gGeOLkKryj8sqGiqpey+83WDwVr2UsSy+KkqvmuXywweg50lWxxzhY4ZMtFK7JDp0dftnCinL9Mq/svMnKpuzw2eCQnXdQkB0/E4yy8z4+yTZggF7W74lY+SDbgZr3NLJBniNdVa6hSNkIUYQi11CYLJXn/DWT+XeyRWj4Rpal80SiiJoCj+4HvyyzJ7ZNf7/sluX0hIV8bSDbJZLDFe7C9ST2o2yVaKBsTE8keyhbJZrhSnxPyGxftko00bIUoopUce4oTJbOcxagxM0TKEvniUThN+k/i3O5DkGW1RNQU2L46dc4PWetb6DsmmwRGnq8hTvrQoWLB8he4yxcD2pMebNUpv7CdaFty9ag479I2XBPJKvCLQv4FCYbkVD7kX0iW4OOdwGytJ5IVpHP05zUuArXU8YqtBSAtRp/Qi1mFHmL+aHGn1BEPq8p0T8BDmuxPCGqHMa5YS2eKJRVolkEDGqxPJGsCvOdSb8WyxPJKnLzgOY4niiUVebV5UwsTySrxhgA+BSR2nDPGUA+r8CyDfFR4xSdGZGfVqSnAC0UWTY6obasIgNezmyhYniaTM+oIzusUYv6PGemATPN27IdqOlonAk1PSHNH2Q7UNPTYnjCfzRVaY0BM+yF6/ge0DyRrUDPJ86EWqgk+1Hj90Sy92Ur0PNEC/UkFa5HVpUJDzDU+BKqpGxH4/ecPgdQSbaneVUjC9fyPCdeNuGh4lye7Bkses6FWNmTWqID406etXCTlAXta5I79zWNtXA9smKvHnO+Tu59yq7GWriJyt6GnXotoU6lo3ElFDE5OSm4gxrNnLVEhqkeX0KhqEl3S2g4HXvmTOK3pbZJtlSeSFbwiJd3DtjCNz4nTcbCddPdERyOa1EkenX5vMmTUMgZQPeR2HDcu5NZwWvpQZPXE9IVvIPqOTKLmnZN4Idxek1eTyQ7IS4UyLZ/TaQ9F/fTg7MaIQplzwgLBLHmn7CBrqg+4z4xtRSe2FbwkTkkyQp7M7rrlaX2hNQFTyo9oixofDQR7UunyS16ZmJioi56TtkOXBOJeMk/yesJ0UW/snQ8tL6tQjP2rf5D1+cZLjrhRF8XYegAP7QB65O4byCeNzkSasveE+No0dMCPDHxXqUNmpyeSFb49LmdDxLFjV6sl2ldtsJ1Uxe+OD7RSAl1N/D8ujtdTlHARV3sjAe4p1Gsibjb1OdNPk+ILngSgPsEmjXR9CTfT6/zeSLuCHbN5WjXRF0uXW5RiPAR+zb19oRHd6vL6XkWoAvfbK959wlEUazL/Ozu1vk8IYbwzxvv+mQD5zJTl3HI7NeZRM+6MES3UKBbp/TEPS5jdu8E5TU4obbsA9GyOQbRSXbdu4TUUniaXDYeC5fdZl8TMegOdB7RyxDjJ+GyWyGrosCZhX71d/EijydC/EX7JEA2YjijXeve1xkK14twWd/yhHbaplvZb+rMCYWcBxjCL9pBk90TU6dp1XUuT4gh/OPV9nqXbasA7xSKMWyLqXDPOzFEj+9oU8ThialH3Q/rOmtCbdm7wmW3u5yeI92IjYJflsLTZMp4KFx2p8svitBD3yI8NdhFpwDgyzPhsngHyOeJr1B9N/jnbxrMnlP4G0P4kLcVtE6g88SEbHkvX6YuXNsTUhX/eZ7OmcBVEZUnJnAie2zQF67liWSFzz0mO/79CV1CXVeoTk7EwIj29ItCWfFzD+RuPZYnRic+ZM/oC9fikkn1aTKy4EKssxYuqVUg9bMPjDBPn+gli6l/kpKFD28sUXTi+meVnlc2uHAvubhSTfQXmR6R9ijUngj/HLpFXbge2gn/Pt79Orun92oxPM/apkFbuK68XrnSTuQ4dnJP50qo68T1tLVTbAk1PSFt8d2xjzhD6AjXyAKPKDZPJPswedlcrs9YuMShxW6qelV2UciFccgCHuk8CXUeROftdu9Hg9XzAqQ9tl+ifapHika1CqNWvlNlyqdF5cW4ZHO5JwZHQt0n7iX0k35iSqhFO6GGkcy6weRJOHGr8NrdrLJ6ItnEGkYyA+6hZVS41R/Bj3l2hVUUIn5+j6DPVriEkwhU43qV1RM9tBJ+zf9OYC9P2Sq0X1wIO4iCZcd4Qtk8NPyidJ44oVVmUcDVylhPKJvHBntCOQrX8oSM+4SyeWCMxxOLImTJ5nK7VYbCjZFQGxknlMVmNbGEej0hN6WcUBa49UuucN2Z/UuqLLh4yaYiE2rL/i1ZFsxsz6rJe2Jb2a4m//C1REyiV6/OzTXS8XehHlYTTKjpCbn5i2xPzNN2Mp4jUZOKtLbCx+O2+ML1ItvRwV/tBD1NGqn6+2YPKmIL1yub+PKYjXsBunE90Qn1r2w9L+teXSGeSPalbDk/LypsnlSic3OLi3ONNP6dvs3KVYEJNT0B4GtD7iwQxKAiyHMOe8KvDdmzQBCdMF22hKJvTFn5s0AQZF1Oz+9MFlP50GL6FQ7POa8nEjVdF1P60GIs3TgJRaLmP1L70GL6FTGekEYKb1o3ILv8heu0BlxP8UOLCckuVUJtSql+aDH9m7E9r5s0Xsk2ocKtS1+4tigk9Q8tBuvyJNSmlKqZNoz+zTieSDZlM20Y/YZPNKpw3TT+kK3AQr/Bk1AHsgXYALqcniY30rE9pqfT4BOFD21atsf0dK4vsnsifpMdOwf7JXZPkFeA7Mi5eFFiFwUU38gOnI8oXeu/S05+lh02L9HZLflQpWMksBei6xeFdaxMx0jgF4cuuXDd3NiTHXEsfi5F59PBr7LjjcmrEqUoTK3saGPzB5Vn6QZgWdHLx8lvNKIQZS8fJy+jPSG/yw5UDL9HeUKWVb58HPSiRE2K6k0+AfSLYZ4IFSefAPaXQ03NOk7/rpyeNxG6yyrsyunZC9UtKrV2o+BtsG6xuCw7OuG8KhJFTVoZaKK8/Fr0e0KW1Xjnw8hrnydGdmDJ4PeEdbwvO65k6LfcnsuQTAwDJPZbblFAMSPDAIm9lu2JyGodQ956Zd/KjihR/nTbvpYdT8K8dsreyshQG8zpqWOT/q1TU8cmb26dmjo2eds6LXUM+bN1WuoY8rp1WuoY0jo1dWyyf6slO4RxspfC/vh/fwa12V7763U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5" name="AutoShape 6" descr="data:image/png;base64,iVBORw0KGgoAAAANSUhEUgAAAO0AAADVCAMAAACMuod9AAABUFBMVEX///8AvSYAuCQAtCIAwSgAsCAApxwAyiwAvicAtyMAqx4AsyEArh8Aqh0AxSoAxysAoxoAzi4A1DEAnhgA1zIAmhYA3DUAlRMA5TkAjA8AmhUA6TsAiA0AkRIA5joAhgwA7j0AnAAAxQAApgAAswAAzQAAtQAAlgAAvAAAewAAmQAApQAArAAA1wnd8N4Auxfx+/IAdgAA7i2G3o/n8+i03bcA4hJIzlhczGctuDxvxXWGz4ym3avO7NF2z36b1Z9Nt1VKvlU+vkthymvV79d3y344yUqW3Z1OyFtfv2cnszag3KWz4rfB3cJ/uYEllyuoz6mYyJpTpVZ0tndMpFAbkSJmsWokiyjB18GNuo5jomXT5NSBxIVArUg1s0Fzu3di3nGc7KWR7Jyp7rA+4FZp2nZL2l698cPF88rd++B98YwA8Btd8nM/8Fyq8rN33YKedBXcAAAKXklEQVR4nOWc61cTRxTAIz6CiiBCI0JSks3mZZYkQsBaRa1ERMVKa1u19KFYJYjK//+tszOTfc7uzszOZnaW3xfweA7n/s69O3Pv3UAulzGOPsuOYIwMj497smMYG9+Oy6sHsoMYFwfH5XJ5VXYUY+Lzatm0fS87jrHwBcoCZAcyDr6OZFe/yQ4lcXpLI9lTkNx+2UHWk3u0WnYhO55EGVqyS5BMJ/fw2BbFurJDSo73x0testtQHaz6ZIFuRrvlzyTZpXI2R6F3RNmlpY2O7MgS4AtJ9nvA0hfZoYnna9nvidkYyg5ONF/JopCFBdnRiaX3PdkTiJpsZGry6wV6YjYydAv13bILBLJzUHVWl8JEUXKzclAdbYR6jpAdphiONiJFIZlol4eUsgtZ6KgoZQuFwsJ/smONzWGkbMFiRfVLN1y24GFF7Uv3Q5Cs1xOjdC1/I8gGeOLkKryj8sqGiqpey+83WDwVr2UsSy+KkqvmuXywweg50lWxxzhY4ZMtFK7JDp0dftnCinL9Mq/svMnKpuzw2eCQnXdQkB0/E4yy8z4+yTZggF7W74lY+SDbgZr3NLJBniNdVa6hSNkIUYQi11CYLJXn/DWT+XeyRWj4Rpal80SiiJoCj+4HvyyzJ7ZNf7/sluX0hIV8bSDbJZLDFe7C9ST2o2yVaKBsTE8keyhbJZrhSnxPyGxftko00bIUoopUce4oTJbOcxagxM0TKEvniUThN+k/i3O5DkGW1RNQU2L46dc4PWetb6DsmmwRGnq8hTvrQoWLB8he4yxcD2pMebNUpv7CdaFty9ag479I2XBPJKvCLQv4FCYbkVD7kX0iW4OOdwGytJ5IVpHP05zUuArXU8YqtBSAtRp/Qi1mFHmL+aHGn1BEPq8p0T8BDmuxPCGqHMa5YS2eKJRVolkEDGqxPJGsCvOdSb8WyxPJKnLzgOY4niiUVebV5UwsTySrxhgA+BSR2nDPGUA+r8CyDfFR4xSdGZGfVqSnAC0UWTY6obasIgNezmyhYniaTM+oIzusUYv6PGemATPN27IdqOlonAk1PSHNH2Q7UNPTYnjCfzRVaY0BM+yF6/ge0DyRrUDPJ86EWqgk+1Hj90Sy92Ur0PNEC/UkFa5HVpUJDzDU+BKqpGxH4/ecPgdQSbaneVUjC9fyPCdeNuGh4lye7Bkses6FWNmTWqID406etXCTlAXta5I79zWNtXA9smKvHnO+Tu59yq7GWriJyt6GnXotoU6lo3ElFDE5OSm4gxrNnLVEhqkeX0KhqEl3S2g4HXvmTOK3pbZJtlSeSFbwiJd3DtjCNz4nTcbCddPdERyOa1EkenX5vMmTUMgZQPeR2HDcu5NZwWvpQZPXE9IVvIPqOTKLmnZN4Idxek1eTyQ7IS4UyLZ/TaQ9F/fTg7MaIQplzwgLBLHmn7CBrqg+4z4xtRSe2FbwkTkkyQp7M7rrlaX2hNQFTyo9oixofDQR7UunyS16ZmJioi56TtkOXBOJeMk/yesJ0UW/snQ8tL6tQjP2rf5D1+cZLjrhRF8XYegAP7QB65O4byCeNzkSasveE+No0dMCPDHxXqUNmpyeSFb49LmdDxLFjV6sl2ldtsJ1Uxe+OD7RSAl1N/D8ujtdTlHARV3sjAe4p1Gsibjb1OdNPk+ILngSgPsEmjXR9CTfT6/zeSLuCHbN5WjXRF0uXW5RiPAR+zb19oRHd6vL6XkWoAvfbK959wlEUazL/Ozu1vk8IYbwzxvv+mQD5zJTl3HI7NeZRM+6MES3UKBbp/TEPS5jdu8E5TU4obbsA9GyOQbRSXbdu4TUUniaXDYeC5fdZl8TMegOdB7RyxDjJ+GyWyGrosCZhX71d/EijydC/EX7JEA2YjijXeve1xkK14twWd/yhHbaplvZb+rMCYWcBxjCL9pBk90TU6dp1XUuT4gh/OPV9nqXbasA7xSKMWyLqXDPOzFEj+9oU8ThialH3Q/rOmtCbdm7wmW3u5yeI92IjYJflsLTZMp4KFx2p8svitBD3yI8NdhFpwDgyzPhsngHyOeJr1B9N/jnbxrMnlP4G0P4kLcVtE6g88SEbHkvX6YuXNsTUhX/eZ7OmcBVEZUnJnAie2zQF67liWSFzz0mO/79CV1CXVeoTk7EwIj29ItCWfFzD+RuPZYnRic+ZM/oC9fikkn1aTKy4EKssxYuqVUg9bMPjDBPn+gli6l/kpKFD28sUXTi+meVnlc2uHAvubhSTfQXmR6R9ijUngj/HLpFXbge2gn/Pt79Orun92oxPM/apkFbuK68XrnSTuQ4dnJP50qo68T1tLVTbAk1PSFt8d2xjzhD6AjXyAKPKDZPJPswedlcrs9YuMShxW6qelV2UciFccgCHuk8CXUeROftdu9Hg9XzAqQ9tl+ifapHika1CqNWvlNlyqdF5cW4ZHO5JwZHQt0n7iX0k35iSqhFO6GGkcy6weRJOHGr8NrdrLJ6ItnEGkYyA+6hZVS41R/Bj3l2hVUUIn5+j6DPVriEkwhU43qV1RM9tBJ+zf9OYC9P2Sq0X1wIO4iCZcd4Qtk8NPyidJ44oVVmUcDVylhPKJvHBntCOQrX8oSM+4SyeWCMxxOLImTJ5nK7VYbCjZFQGxknlMVmNbGEej0hN6WcUBa49UuucN2Z/UuqLLh4yaYiE2rL/i1ZFsxsz6rJe2Jb2a4m//C1REyiV6/OzTXS8XehHlYTTKjpCbn5i2xPzNN2Mp4jUZOKtLbCx+O2+ML1ItvRwV/tBD1NGqn6+2YPKmIL1yub+PKYjXsBunE90Qn1r2w9L+teXSGeSPalbDk/LypsnlSic3OLi3ONNP6dvs3KVYEJNT0B4GtD7iwQxKAiyHMOe8KvDdmzQBCdMF22hKJvTFn5s0AQZF1Oz+9MFlP50GL6FQ7POa8nEjVdF1P60GIs3TgJRaLmP1L70GL6FTGekEYKb1o3ILv8heu0BlxP8UOLCckuVUJtSql+aDH9m7E9r5s0Xsk2ocKtS1+4tigk9Q8tBuvyJNSmlKqZNoz+zTieSDZlM20Y/YZPNKpw3TT+kK3AQr/Bk1AHsgXYALqcniY30rE9pqfT4BOFD21atsf0dK4vsnsifpMdOwf7JXZPkFeA7Mi5eFFiFwUU38gOnI8oXeu/S05+lh02L9HZLflQpWMksBei6xeFdaxMx0jgF4cuuXDd3NiTHXEsfi5F59PBr7LjjcmrEqUoTK3saGPzB5Vn6QZgWdHLx8lvNKIQZS8fJy+jPSG/yw5UDL9HeUKWVb58HPSiRE2K6k0+AfSLYZ4IFSefAPaXQ03NOk7/rpyeNxG6yyrsyunZC9UtKrV2o+BtsG6xuCw7OuG8KhJFTVoZaKK8/Fr0e0KW1Xjnw8hrnydGdmDJ4PeEdbwvO65k6LfcnsuQTAwDJPZbblFAMSPDAIm9lu2JyGodQ956Zd/KjihR/nTbvpYdT8K8dsreyshQG8zpqWOT/q1TU8cmb26dmjo2eds6LXUM+bN1WuoY8rp1WuoY0jo1dWyyf6slO4RxspfC/vh/fwa12V7763U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6" name="AutoShape 8" descr="data:image/png;base64,iVBORw0KGgoAAAANSUhEUgAAAO0AAADVCAMAAACMuod9AAABUFBMVEX///8AvSYAuCQAtCIAwSgAsCAApxwAyiwAvicAtyMAqx4AsyEArh8Aqh0AxSoAxysAoxoAzi4A1DEAnhgA1zIAmhYA3DUAlRMA5TkAjA8AmhUA6TsAiA0AkRIA5joAhgwA7j0AnAAAxQAApgAAswAAzQAAtQAAlgAAvAAAewAAmQAApQAArAAA1wnd8N4Auxfx+/IAdgAA7i2G3o/n8+i03bcA4hJIzlhczGctuDxvxXWGz4ym3avO7NF2z36b1Z9Nt1VKvlU+vkthymvV79d3y344yUqW3Z1OyFtfv2cnszag3KWz4rfB3cJ/uYEllyuoz6mYyJpTpVZ0tndMpFAbkSJmsWokiyjB18GNuo5jomXT5NSBxIVArUg1s0Fzu3di3nGc7KWR7Jyp7rA+4FZp2nZL2l698cPF88rd++B98YwA8Btd8nM/8Fyq8rN33YKedBXcAAAKXklEQVR4nOWc61cTRxTAIz6CiiBCI0JSks3mZZYkQsBaRa1ERMVKa1u19KFYJYjK//+tszOTfc7uzszOZnaW3xfweA7n/s69O3Pv3UAulzGOPsuOYIwMj497smMYG9+Oy6sHsoMYFwfH5XJ5VXYUY+Lzatm0fS87jrHwBcoCZAcyDr6OZFe/yQ4lcXpLI9lTkNx+2UHWk3u0WnYhO55EGVqyS5BMJ/fw2BbFurJDSo73x0testtQHaz6ZIFuRrvlzyTZpXI2R6F3RNmlpY2O7MgS4AtJ9nvA0hfZoYnna9nvidkYyg5ONF/JopCFBdnRiaX3PdkTiJpsZGry6wV6YjYydAv13bILBLJzUHVWl8JEUXKzclAdbYR6jpAdphiONiJFIZlol4eUsgtZ6KgoZQuFwsJ/smONzWGkbMFiRfVLN1y24GFF7Uv3Q5Cs1xOjdC1/I8gGeOLkKryj8sqGiqpey+83WDwVr2UsSy+KkqvmuXywweg50lWxxzhY4ZMtFK7JDp0dftnCinL9Mq/svMnKpuzw2eCQnXdQkB0/E4yy8z4+yTZggF7W74lY+SDbgZr3NLJBniNdVa6hSNkIUYQi11CYLJXn/DWT+XeyRWj4Rpal80SiiJoCj+4HvyyzJ7ZNf7/sluX0hIV8bSDbJZLDFe7C9ST2o2yVaKBsTE8keyhbJZrhSnxPyGxftko00bIUoopUce4oTJbOcxagxM0TKEvniUThN+k/i3O5DkGW1RNQU2L46dc4PWetb6DsmmwRGnq8hTvrQoWLB8he4yxcD2pMebNUpv7CdaFty9ag479I2XBPJKvCLQv4FCYbkVD7kX0iW4OOdwGytJ5IVpHP05zUuArXU8YqtBSAtRp/Qi1mFHmL+aHGn1BEPq8p0T8BDmuxPCGqHMa5YS2eKJRVolkEDGqxPJGsCvOdSb8WyxPJKnLzgOY4niiUVebV5UwsTySrxhgA+BSR2nDPGUA+r8CyDfFR4xSdGZGfVqSnAC0UWTY6obasIgNezmyhYniaTM+oIzusUYv6PGemATPN27IdqOlonAk1PSHNH2Q7UNPTYnjCfzRVaY0BM+yF6/ge0DyRrUDPJ86EWqgk+1Hj90Sy92Ur0PNEC/UkFa5HVpUJDzDU+BKqpGxH4/ecPgdQSbaneVUjC9fyPCdeNuGh4lye7Bkses6FWNmTWqID406etXCTlAXta5I79zWNtXA9smKvHnO+Tu59yq7GWriJyt6GnXotoU6lo3ElFDE5OSm4gxrNnLVEhqkeX0KhqEl3S2g4HXvmTOK3pbZJtlSeSFbwiJd3DtjCNz4nTcbCddPdERyOa1EkenX5vMmTUMgZQPeR2HDcu5NZwWvpQZPXE9IVvIPqOTKLmnZN4Idxek1eTyQ7IS4UyLZ/TaQ9F/fTg7MaIQplzwgLBLHmn7CBrqg+4z4xtRSe2FbwkTkkyQp7M7rrlaX2hNQFTyo9oixofDQR7UunyS16ZmJioi56TtkOXBOJeMk/yesJ0UW/snQ8tL6tQjP2rf5D1+cZLjrhRF8XYegAP7QB65O4byCeNzkSasveE+No0dMCPDHxXqUNmpyeSFb49LmdDxLFjV6sl2ldtsJ1Uxe+OD7RSAl1N/D8ujtdTlHARV3sjAe4p1Gsibjb1OdNPk+ILngSgPsEmjXR9CTfT6/zeSLuCHbN5WjXRF0uXW5RiPAR+zb19oRHd6vL6XkWoAvfbK959wlEUazL/Ozu1vk8IYbwzxvv+mQD5zJTl3HI7NeZRM+6MES3UKBbp/TEPS5jdu8E5TU4obbsA9GyOQbRSXbdu4TUUniaXDYeC5fdZl8TMegOdB7RyxDjJ+GyWyGrosCZhX71d/EijydC/EX7JEA2YjijXeve1xkK14twWd/yhHbaplvZb+rMCYWcBxjCL9pBk90TU6dp1XUuT4gh/OPV9nqXbasA7xSKMWyLqXDPOzFEj+9oU8ThialH3Q/rOmtCbdm7wmW3u5yeI92IjYJflsLTZMp4KFx2p8svitBD3yI8NdhFpwDgyzPhsngHyOeJr1B9N/jnbxrMnlP4G0P4kLcVtE6g88SEbHkvX6YuXNsTUhX/eZ7OmcBVEZUnJnAie2zQF67liWSFzz0mO/79CV1CXVeoTk7EwIj29ItCWfFzD+RuPZYnRic+ZM/oC9fikkn1aTKy4EKssxYuqVUg9bMPjDBPn+gli6l/kpKFD28sUXTi+meVnlc2uHAvubhSTfQXmR6R9ijUngj/HLpFXbge2gn/Pt79Orun92oxPM/apkFbuK68XrnSTuQ4dnJP50qo68T1tLVTbAk1PSFt8d2xjzhD6AjXyAKPKDZPJPswedlcrs9YuMShxW6qelV2UciFccgCHuk8CXUeROftdu9Hg9XzAqQ9tl+ifapHika1CqNWvlNlyqdF5cW4ZHO5JwZHQt0n7iX0k35iSqhFO6GGkcy6weRJOHGr8NrdrLJ6ItnEGkYyA+6hZVS41R/Bj3l2hVUUIn5+j6DPVriEkwhU43qV1RM9tBJ+zf9OYC9P2Sq0X1wIO4iCZcd4Qtk8NPyidJ44oVVmUcDVylhPKJvHBntCOQrX8oSM+4SyeWCMxxOLImTJ5nK7VYbCjZFQGxknlMVmNbGEej0hN6WcUBa49UuucN2Z/UuqLLh4yaYiE2rL/i1ZFsxsz6rJe2Jb2a4m//C1REyiV6/OzTXS8XehHlYTTKjpCbn5i2xPzNN2Mp4jUZOKtLbCx+O2+ML1ItvRwV/tBD1NGqn6+2YPKmIL1yub+PKYjXsBunE90Qn1r2w9L+teXSGeSPalbDk/LypsnlSic3OLi3ONNP6dvs3KVYEJNT0B4GtD7iwQxKAiyHMOe8KvDdmzQBCdMF22hKJvTFn5s0AQZF1Oz+9MFlP50GL6FQ7POa8nEjVdF1P60GIs3TgJRaLmP1L70GL6FTGekEYKb1o3ILv8heu0BlxP8UOLCckuVUJtSql+aDH9m7E9r5s0Xsk2ocKtS1+4tigk9Q8tBuvyJNSmlKqZNoz+zTieSDZlM20Y/YZPNKpw3TT+kK3AQr/Bk1AHsgXYALqcniY30rE9pqfT4BOFD21atsf0dK4vsnsifpMdOwf7JXZPkFeA7Mi5eFFiFwUU38gOnI8oXeu/S05+lh02L9HZLflQpWMksBei6xeFdaxMx0jgF4cuuXDd3NiTHXEsfi5F59PBr7LjjcmrEqUoTK3saGPzB5Vn6QZgWdHLx8lvNKIQZS8fJy+jPSG/yw5UDL9HeUKWVb58HPSiRE2K6k0+AfSLYZ4IFSefAPaXQ03NOk7/rpyeNxG6yyrsyunZC9UtKrV2o+BtsG6xuCw7OuG8KhJFTVoZaKK8/Fr0e0KW1Xjnw8hrnydGdmDJ4PeEdbwvO65k6LfcnsuQTAwDJPZbblFAMSPDAIm9lu2JyGodQ956Zd/KjihR/nTbvpYdT8K8dsreyshQG8zpqWOT/q1TU8cmb26dmjo2eds6LXUM+bN1WuoY8rp1WuoY0jo1dWyyf6slO4RxspfC/vh/fwa12V7763U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7" name="AutoShape 10" descr="data:image/png;base64,iVBORw0KGgoAAAANSUhEUgAAAO0AAADVCAMAAACMuod9AAABUFBMVEX///8AvSYAuCQAtCIAwSgAsCAApxwAyiwAvicAtyMAqx4AsyEArh8Aqh0AxSoAxysAoxoAzi4A1DEAnhgA1zIAmhYA3DUAlRMA5TkAjA8AmhUA6TsAiA0AkRIA5joAhgwA7j0AnAAAxQAApgAAswAAzQAAtQAAlgAAvAAAewAAmQAApQAArAAA1wnd8N4Auxfx+/IAdgAA7i2G3o/n8+i03bcA4hJIzlhczGctuDxvxXWGz4ym3avO7NF2z36b1Z9Nt1VKvlU+vkthymvV79d3y344yUqW3Z1OyFtfv2cnszag3KWz4rfB3cJ/uYEllyuoz6mYyJpTpVZ0tndMpFAbkSJmsWokiyjB18GNuo5jomXT5NSBxIVArUg1s0Fzu3di3nGc7KWR7Jyp7rA+4FZp2nZL2l698cPF88rd++B98YwA8Btd8nM/8Fyq8rN33YKedBXcAAAKXklEQVR4nOWc61cTRxTAIz6CiiBCI0JSks3mZZYkQsBaRa1ERMVKa1u19KFYJYjK//+tszOTfc7uzszOZnaW3xfweA7n/s69O3Pv3UAulzGOPsuOYIwMj497smMYG9+Oy6sHsoMYFwfH5XJ5VXYUY+Lzatm0fS87jrHwBcoCZAcyDr6OZFe/yQ4lcXpLI9lTkNx+2UHWk3u0WnYhO55EGVqyS5BMJ/fw2BbFurJDSo73x0testtQHaz6ZIFuRrvlzyTZpXI2R6F3RNmlpY2O7MgS4AtJ9nvA0hfZoYnna9nvidkYyg5ONF/JopCFBdnRiaX3PdkTiJpsZGry6wV6YjYydAv13bILBLJzUHVWl8JEUXKzclAdbYR6jpAdphiONiJFIZlol4eUsgtZ6KgoZQuFwsJ/smONzWGkbMFiRfVLN1y24GFF7Uv3Q5Cs1xOjdC1/I8gGeOLkKryj8sqGiqpey+83WDwVr2UsSy+KkqvmuXywweg50lWxxzhY4ZMtFK7JDp0dftnCinL9Mq/svMnKpuzw2eCQnXdQkB0/E4yy8z4+yTZggF7W74lY+SDbgZr3NLJBniNdVa6hSNkIUYQi11CYLJXn/DWT+XeyRWj4Rpal80SiiJoCj+4HvyyzJ7ZNf7/sluX0hIV8bSDbJZLDFe7C9ST2o2yVaKBsTE8keyhbJZrhSnxPyGxftko00bIUoopUce4oTJbOcxagxM0TKEvniUThN+k/i3O5DkGW1RNQU2L46dc4PWetb6DsmmwRGnq8hTvrQoWLB8he4yxcD2pMebNUpv7CdaFty9ag479I2XBPJKvCLQv4FCYbkVD7kX0iW4OOdwGytJ5IVpHP05zUuArXU8YqtBSAtRp/Qi1mFHmL+aHGn1BEPq8p0T8BDmuxPCGqHMa5YS2eKJRVolkEDGqxPJGsCvOdSb8WyxPJKnLzgOY4niiUVebV5UwsTySrxhgA+BSR2nDPGUA+r8CyDfFR4xSdGZGfVqSnAC0UWTY6obasIgNezmyhYniaTM+oIzusUYv6PGemATPN27IdqOlonAk1PSHNH2Q7UNPTYnjCfzRVaY0BM+yF6/ge0DyRrUDPJ86EWqgk+1Hj90Sy92Ur0PNEC/UkFa5HVpUJDzDU+BKqpGxH4/ecPgdQSbaneVUjC9fyPCdeNuGh4lye7Bkses6FWNmTWqID406etXCTlAXta5I79zWNtXA9smKvHnO+Tu59yq7GWriJyt6GnXotoU6lo3ElFDE5OSm4gxrNnLVEhqkeX0KhqEl3S2g4HXvmTOK3pbZJtlSeSFbwiJd3DtjCNz4nTcbCddPdERyOa1EkenX5vMmTUMgZQPeR2HDcu5NZwWvpQZPXE9IVvIPqOTKLmnZN4Idxek1eTyQ7IS4UyLZ/TaQ9F/fTg7MaIQplzwgLBLHmn7CBrqg+4z4xtRSe2FbwkTkkyQp7M7rrlaX2hNQFTyo9oixofDQR7UunyS16ZmJioi56TtkOXBOJeMk/yesJ0UW/snQ8tL6tQjP2rf5D1+cZLjrhRF8XYegAP7QB65O4byCeNzkSasveE+No0dMCPDHxXqUNmpyeSFb49LmdDxLFjV6sl2ldtsJ1Uxe+OD7RSAl1N/D8ujtdTlHARV3sjAe4p1Gsibjb1OdNPk+ILngSgPsEmjXR9CTfT6/zeSLuCHbN5WjXRF0uXW5RiPAR+zb19oRHd6vL6XkWoAvfbK959wlEUazL/Ozu1vk8IYbwzxvv+mQD5zJTl3HI7NeZRM+6MES3UKBbp/TEPS5jdu8E5TU4obbsA9GyOQbRSXbdu4TUUniaXDYeC5fdZl8TMegOdB7RyxDjJ+GyWyGrosCZhX71d/EijydC/EX7JEA2YjijXeve1xkK14twWd/yhHbaplvZb+rMCYWcBxjCL9pBk90TU6dp1XUuT4gh/OPV9nqXbasA7xSKMWyLqXDPOzFEj+9oU8ThialH3Q/rOmtCbdm7wmW3u5yeI92IjYJflsLTZMp4KFx2p8svitBD3yI8NdhFpwDgyzPhsngHyOeJr1B9N/jnbxrMnlP4G0P4kLcVtE6g88SEbHkvX6YuXNsTUhX/eZ7OmcBVEZUnJnAie2zQF67liWSFzz0mO/79CV1CXVeoTk7EwIj29ItCWfFzD+RuPZYnRic+ZM/oC9fikkn1aTKy4EKssxYuqVUg9bMPjDBPn+gli6l/kpKFD28sUXTi+meVnlc2uHAvubhSTfQXmR6R9ijUngj/HLpFXbge2gn/Pt79Orun92oxPM/apkFbuK68XrnSTuQ4dnJP50qo68T1tLVTbAk1PSFt8d2xjzhD6AjXyAKPKDZPJPswedlcrs9YuMShxW6qelV2UciFccgCHuk8CXUeROftdu9Hg9XzAqQ9tl+ifapHika1CqNWvlNlyqdF5cW4ZHO5JwZHQt0n7iX0k35iSqhFO6GGkcy6weRJOHGr8NrdrLJ6ItnEGkYyA+6hZVS41R/Bj3l2hVUUIn5+j6DPVriEkwhU43qV1RM9tBJ+zf9OYC9P2Sq0X1wIO4iCZcd4Qtk8NPyidJ44oVVmUcDVylhPKJvHBntCOQrX8oSM+4SyeWCMxxOLImTJ5nK7VYbCjZFQGxknlMVmNbGEej0hN6WcUBa49UuucN2Z/UuqLLh4yaYiE2rL/i1ZFsxsz6rJe2Jb2a4m//C1REyiV6/OzTXS8XehHlYTTKjpCbn5i2xPzNN2Mp4jUZOKtLbCx+O2+ML1ItvRwV/tBD1NGqn6+2YPKmIL1yub+PKYjXsBunE90Qn1r2w9L+teXSGeSPalbDk/LypsnlSic3OLi3ONNP6dvs3KVYEJNT0B4GtD7iwQxKAiyHMOe8KvDdmzQBCdMF22hKJvTFn5s0AQZF1Oz+9MFlP50GL6FQ7POa8nEjVdF1P60GIs3TgJRaLmP1L70GL6FTGekEYKb1o3ILv8heu0BlxP8UOLCckuVUJtSql+aDH9m7E9r5s0Xsk2ocKtS1+4tigk9Q8tBuvyJNSmlKqZNoz+zTieSDZlM20Y/YZPNKpw3TT+kK3AQr/Bk1AHsgXYALqcniY30rE9pqfT4BOFD21atsf0dK4vsnsifpMdOwf7JXZPkFeA7Mi5eFFiFwUU38gOnI8oXeu/S05+lh02L9HZLflQpWMksBei6xeFdaxMx0jgF4cuuXDd3NiTHXEsfi5F59PBr7LjjcmrEqUoTK3saGPzB5Vn6QZgWdHLx8lvNKIQZS8fJy+jPSG/yw5UDL9HeUKWVb58HPSiRE2K6k0+AfSLYZ4IFSefAPaXQ03NOk7/rpyeNxG6yyrsyunZC9UtKrV2o+BtsG6xuCw7OuG8KhJFTVoZaKK8/Fr0e0KW1Xjnw8hrnydGdmDJ4PeEdbwvO65k6LfcnsuQTAwDJPZbblFAMSPDAIm9lu2JyGodQ956Zd/KjihR/nTbvpYdT8K8dsreyshQG8zpqWOT/q1TU8cmb26dmjo2eds6LXUM+bN1WuoY8rp1WuoY0jo1dWyyf6slO4RxspfC/vh/fwa12V7763U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56" y="4267200"/>
            <a:ext cx="1605844" cy="14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24000" y="228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Quantum Phase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Transitions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6200" y="52578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Tyler </a:t>
            </a:r>
            <a:r>
              <a:rPr lang="en-US" dirty="0" err="1" smtClean="0">
                <a:solidFill>
                  <a:schemeClr val="bg1"/>
                </a:solidFill>
              </a:rPr>
              <a:t>LeBlond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Thermal Phase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/>
          <a:lstStyle/>
          <a:p>
            <a:r>
              <a:rPr lang="en-US" dirty="0" smtClean="0"/>
              <a:t>Change in the structure of matter because of heat</a:t>
            </a:r>
            <a:endParaRPr lang="en-US" dirty="0"/>
          </a:p>
        </p:txBody>
      </p:sp>
      <p:pic>
        <p:nvPicPr>
          <p:cNvPr id="2054" name="Picture 6" descr="http://thumbs.dreamstime.com/t/ice-cube-hand-62944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4" y="2875121"/>
            <a:ext cx="458390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2934" y="3159443"/>
            <a:ext cx="18095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prstClr val="black"/>
                </a:solidFill>
                <a:latin typeface="Calibri"/>
              </a:rPr>
              <a:t>Ice </a:t>
            </a:r>
            <a:r>
              <a:rPr lang="en-US" sz="2600" dirty="0" smtClean="0">
                <a:solidFill>
                  <a:prstClr val="black"/>
                </a:solidFill>
                <a:latin typeface="Calibri"/>
                <a:sym typeface="Wingdings" pitchFamily="2" charset="2"/>
              </a:rPr>
              <a:t>Water</a:t>
            </a:r>
            <a:endParaRPr lang="en-US" sz="26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88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heat = more vibration</a:t>
            </a:r>
            <a:endParaRPr lang="en-US" dirty="0"/>
          </a:p>
        </p:txBody>
      </p:sp>
      <p:pic>
        <p:nvPicPr>
          <p:cNvPr id="4097" name="Picture 1" descr="C:\Users\leblot\Dropbox\School\Research\Dr. Drut's Lab\Morehead\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38300"/>
            <a:ext cx="31432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leblot\Dropbox\School\Research\Dr. Drut's Lab\Morehead\wa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68780"/>
            <a:ext cx="31718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962400" y="3124200"/>
            <a:ext cx="1066800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10849" y="5387816"/>
            <a:ext cx="32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Free to move around each other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161" y="5345668"/>
            <a:ext cx="16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Locked in place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68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Nothing vibrates at absolute zero!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C:\Users\leblot\Downloads\norma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1841472"/>
            <a:ext cx="2148840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eblot\Downloads\slo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872" y="1849092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leblot\Downloads\slowe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76" y="1841472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leblot\Downloads\slowest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41472"/>
            <a:ext cx="2148840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59130" y="4419600"/>
            <a:ext cx="7475220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140" y="4610576"/>
            <a:ext cx="4748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4F81BD"/>
                </a:solidFill>
                <a:latin typeface="Calibri"/>
              </a:rPr>
              <a:t>Decreasing Temperature</a:t>
            </a:r>
            <a:endParaRPr lang="en-US" sz="3600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8576" y="397764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liquid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8075" y="397942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solid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591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Hometown</a:t>
            </a:r>
            <a:endParaRPr lang="en-US" dirty="0"/>
          </a:p>
        </p:txBody>
      </p:sp>
      <p:pic>
        <p:nvPicPr>
          <p:cNvPr id="3074" name="Picture 2" descr="http://emacke.com/Old/Uptown19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7" y="2427733"/>
            <a:ext cx="3969236" cy="31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emacke.com/Old/Uptown2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117" y="2427732"/>
            <a:ext cx="4054799" cy="312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44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8229600" cy="1143000"/>
          </a:xfrm>
        </p:spPr>
        <p:txBody>
          <a:bodyPr/>
          <a:lstStyle/>
          <a:p>
            <a:r>
              <a:rPr lang="en-US" dirty="0" smtClean="0"/>
              <a:t>Quantum Phase Transitions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13964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Changes in the structure of matter at zero temperature</a:t>
            </a:r>
          </a:p>
          <a:p>
            <a:r>
              <a:rPr lang="en-US" dirty="0" smtClean="0"/>
              <a:t>For example: Turn on attractive interaction, change structure.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3124200"/>
            <a:ext cx="3124200" cy="281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62600" y="3124200"/>
            <a:ext cx="3124200" cy="281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51757" y="31623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0871" y="536665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33700" y="536121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33700" y="31623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591300" y="40005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91300" y="45339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7124700" y="45339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124700" y="40005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733800" y="4419600"/>
            <a:ext cx="1447800" cy="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26971" y="3880366"/>
            <a:ext cx="210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Increasing attraction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61204" y="4544786"/>
            <a:ext cx="17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Change structure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73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609600" y="1371601"/>
            <a:ext cx="8062912" cy="1102519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anchor="b" anchorCtr="0">
            <a:noAutofit/>
          </a:bodyPr>
          <a:lstStyle/>
          <a:p>
            <a:pPr marL="0" algn="ctr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" sz="4000" b="1" dirty="0">
                <a:solidFill>
                  <a:schemeClr val="accent2"/>
                </a:solidFill>
                <a:effectLst/>
                <a:latin typeface="Trebuchet MS"/>
                <a:ea typeface="Trebuchet MS"/>
                <a:cs typeface="Trebuchet MS"/>
                <a:sym typeface="Trebuchet MS"/>
              </a:rPr>
              <a:t>Searching for </a:t>
            </a:r>
            <a:r>
              <a:rPr lang="en" sz="4000" b="1" dirty="0">
                <a:solidFill>
                  <a:schemeClr val="accent2"/>
                </a:solidFill>
                <a:effectLst/>
                <a:latin typeface="Trebuchet MS"/>
                <a:ea typeface="Trebuchet MS"/>
                <a:cs typeface="Trebuchet MS"/>
                <a:sym typeface="Trebuchet MS"/>
                <a:rtl val="0"/>
              </a:rPr>
              <a:t>Exoplanets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457200" y="4876800"/>
            <a:ext cx="8062912" cy="131445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anchor="t" anchorCtr="0">
            <a:noAutofit/>
          </a:bodyPr>
          <a:lstStyle/>
          <a:p>
            <a:pPr marR="0" algn="ctr">
              <a:buClr>
                <a:schemeClr val="dk2"/>
              </a:buClr>
              <a:buSzPct val="25000"/>
            </a:pPr>
            <a:r>
              <a:rPr lang="en" sz="2800" i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Sarah Roberts</a:t>
            </a:r>
          </a:p>
          <a:p>
            <a:pPr marR="0" algn="ctr">
              <a:buClr>
                <a:schemeClr val="dk2"/>
              </a:buClr>
              <a:buSzPct val="25000"/>
            </a:pPr>
            <a:r>
              <a:rPr lang="en" sz="2400" i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  <a:rtl val="0"/>
              </a:rPr>
              <a:t>Juniata College</a:t>
            </a:r>
          </a:p>
        </p:txBody>
      </p:sp>
      <p:pic>
        <p:nvPicPr>
          <p:cNvPr id="4" name="Shape 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2743200"/>
            <a:ext cx="4876800" cy="20370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06"/>
          <p:cNvSpPr txBox="1"/>
          <p:nvPr/>
        </p:nvSpPr>
        <p:spPr>
          <a:xfrm>
            <a:off x="5637302" y="4526799"/>
            <a:ext cx="1449299" cy="23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</a:pPr>
            <a:r>
              <a:rPr lang="en" sz="1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Paramount Pictures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anchor="ctr" anchorCtr="0">
            <a:noAutofit/>
          </a:bodyPr>
          <a:lstStyle/>
          <a:p>
            <a:pPr marL="0" indent="0">
              <a:buSzPct val="25000"/>
            </a:pPr>
            <a:r>
              <a:rPr lang="en" sz="2400" i="1" dirty="0">
                <a:solidFill>
                  <a:schemeClr val="accent2"/>
                </a:solidFill>
                <a:latin typeface="Trebuchet MS" panose="020B0603020202020204" pitchFamily="34" charset="0"/>
                <a:ea typeface="Georgia"/>
                <a:cs typeface="Georgia"/>
                <a:sym typeface="Georgia"/>
                <a:rtl val="0"/>
              </a:rPr>
              <a:t>Where are exoplanets?</a:t>
            </a:r>
          </a:p>
        </p:txBody>
      </p:sp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5" y="1479127"/>
            <a:ext cx="3943349" cy="30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3450" y="1479126"/>
            <a:ext cx="3943350" cy="307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anchor="ctr" anchorCtr="0">
            <a:noAutofit/>
          </a:bodyPr>
          <a:lstStyle/>
          <a:p>
            <a:pPr marL="0" indent="0">
              <a:buSzPct val="25000"/>
            </a:pPr>
            <a:r>
              <a:rPr lang="en" sz="2400" i="1" dirty="0">
                <a:solidFill>
                  <a:schemeClr val="accent2"/>
                </a:solidFill>
                <a:latin typeface="Trebuchet MS" panose="020B0603020202020204" pitchFamily="34" charset="0"/>
                <a:ea typeface="Georgia"/>
                <a:cs typeface="Georgia"/>
                <a:sym typeface="Georgia"/>
                <a:rtl val="0"/>
              </a:rPr>
              <a:t>Arctic Cameras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50" y="1546675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2937" y="1546677"/>
            <a:ext cx="5133460" cy="342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anchor="ctr" anchorCtr="0">
            <a:noAutofit/>
          </a:bodyPr>
          <a:lstStyle/>
          <a:p>
            <a:pPr marL="0" indent="0">
              <a:buSzPct val="25000"/>
            </a:pPr>
            <a:r>
              <a:rPr lang="en" sz="2400" i="1" dirty="0">
                <a:solidFill>
                  <a:schemeClr val="accent2"/>
                </a:solidFill>
                <a:latin typeface="Trebuchet MS" panose="020B0603020202020204" pitchFamily="34" charset="0"/>
                <a:ea typeface="Georgia"/>
                <a:cs typeface="Georgia"/>
                <a:sym typeface="Georgia"/>
                <a:rtl val="0"/>
              </a:rPr>
              <a:t>Exoplanet in ‘transit’</a:t>
            </a: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l="1361" r="1360"/>
          <a:stretch/>
        </p:blipFill>
        <p:spPr>
          <a:xfrm>
            <a:off x="1357575" y="1294003"/>
            <a:ext cx="6428848" cy="371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Shape 68"/>
          <p:cNvCxnSpPr/>
          <p:nvPr/>
        </p:nvCxnSpPr>
        <p:spPr>
          <a:xfrm rot="10800000" flipH="1">
            <a:off x="7694905" y="4415698"/>
            <a:ext cx="869999" cy="729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Shape 69"/>
          <p:cNvCxnSpPr/>
          <p:nvPr/>
        </p:nvCxnSpPr>
        <p:spPr>
          <a:xfrm>
            <a:off x="5468075" y="4415103"/>
            <a:ext cx="957600" cy="7304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/>
          <p:cNvCxnSpPr/>
          <p:nvPr/>
        </p:nvCxnSpPr>
        <p:spPr>
          <a:xfrm rot="10800000" flipH="1">
            <a:off x="6232555" y="4415698"/>
            <a:ext cx="869999" cy="729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/>
          <p:cNvCxnSpPr/>
          <p:nvPr/>
        </p:nvCxnSpPr>
        <p:spPr>
          <a:xfrm>
            <a:off x="6881975" y="4415103"/>
            <a:ext cx="957600" cy="7304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 t="1802" r="41704" b="24618"/>
          <a:stretch/>
        </p:blipFill>
        <p:spPr>
          <a:xfrm>
            <a:off x="457200" y="1041175"/>
            <a:ext cx="2792250" cy="14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anchor="ctr" anchorCtr="0">
            <a:noAutofit/>
          </a:bodyPr>
          <a:lstStyle/>
          <a:p>
            <a:pPr marL="0" indent="0">
              <a:buSzPct val="25000"/>
            </a:pPr>
            <a:r>
              <a:rPr lang="en" sz="2400" i="1" dirty="0">
                <a:solidFill>
                  <a:schemeClr val="accent2"/>
                </a:solidFill>
                <a:latin typeface="Trebuchet MS" panose="020B0603020202020204" pitchFamily="34" charset="0"/>
                <a:ea typeface="Georgia"/>
                <a:cs typeface="Georgia"/>
                <a:sym typeface="Georgia"/>
                <a:rtl val="0"/>
              </a:rPr>
              <a:t>Weather</a:t>
            </a:r>
          </a:p>
        </p:txBody>
      </p:sp>
      <p:sp>
        <p:nvSpPr>
          <p:cNvPr id="2" name="AutoShape 2" descr="data:image/jpeg;base64,/9j/4AAQSkZJRgABAQAAAQABAAD/2wCEAAkGBxIPEBETEhAQFhQQEg8QFBMYFxAQEhAQFRcWFhURFRQYHCggGBolGxQUITYhJSkrLi4uGB8zRDMsNyotOjcBCgoKDg0NGg8QGjcmICYzNzQ3LjErLCw0NDUrNys3Ny4vMysrNCwrMjgxNjQsLCw3LCs0LDQrLDQsLCwsLCwsLP/AABEIAOQA3QMBIgACEQEDEQH/xAAcAAEAAgMBAQEAAAAAAAAAAAAABgcDBAUIAQL/xABAEAABAwIEBAMFBQYEBwEAAAABAAIDBBEFBiFBEjFRYQcTgSIyQnFyFDRSgqEjYpGxwdEVM1NzQ5KjstLh8CT/xAAYAQEBAQEBAAAAAAAAAAAAAAAAAgEDBP/EAB4RAQEBAAICAwEAAAAAAAAAAAABAhEhEjEDMlEi/9oADAMBAAIRAxEAPwC8UREBERAREQEREBERAREQEREBERAREQERa9TVtjGpQZ3OA5rkYpijA0t0IIsQdQR0suPi+P2vqq7zJnBsZ4QS550DG6klB1cXnhpyZabgpZQeMSRARNc7n+1jbZsrTuHA9iDqrKytjArqKmqeEN8+Jjy0G4a/k9oO4DgRdUpgmSq7Fj5s4LY+bY78Icdg49Pl+qu/L2EtoqWCmYbtgjZHxWA4iBq621zc+qDooiICIiAiIgIiICIiAiIgIiICIiAiIgIiIC+OcBqVr1VY2ManVRfF8f56oN3MNS2QW86dgH+m/wAo3/FcC5+R07FV/XZnkp3mKom8xpa50U5DWOeG+9FKG2b5g53AAcL6AgrnZgzcA7y4wZJTyY3W3dx2C18LyFWYjNTvquLgdJxubYiKKENff6nF3A23PUnkCg5zsSq8Uk8qkY7hJsZSDb8vVTHAsif4bNRmSjlqn1MhZLKCy1K0NuJJL7X2FuR3sDZODYJBRMDImAWFr6XK2pZ0HKxsVwHDROoYwBYGVs8l9NgwtDdfqUHxHE80U3tCLDagDmIw/l8nuY4+mqsCWdaUs6CDYP42MZL5OJ0U1K8WBeA9zW93xOAe0fLiVqYdXxVMbZYZWSRvF2vYQ5p9Rv2UIx/DKetj8uoiZI3a/vMPVjxq0/IqsnRVuWJ/tFHI6aje4ebE7lblaQAaHpI0c9DzsQ9GouPlTMkGKUzKinddrvZc0244pBbijeNiLj5gg8iuwgIiICIiAiIgIiICIiAiIgIi1KuvbGOeqDZe8NFyVxsSxoNBAK4uL4/z1Vd47m0ueYoGmWU6cI91v1O2QSbH8zNja5z3hoG5KhsDq3F5OCnY+OImxkI9tw/dHwjuu9lbw3mrHtnr3Ejm1nJrezW/1KtnD8PipWBkTA0D+J+ZQRbJ3h3T0DQ57Q+TmSddepJ5lTF8oAsFilnWlLOgzyzrSlnWCWdacs6DPLOtKWdYJZ1pSzoM8s60amQOBa4AhwLSDqHA6EEbhYpZ1pSzoItgWJOy3ijXAu+wVhDZG6u4Bfn14mF1x1aSOa9GNcCAQQQQCCNQR1C89ZsphU00jD7wHGzqJG6j+Oo9VY3gfj5rcJja83fRuNK7qWNAMR+XA4N/KUFgIiICIiAiIgIiICIsNZVxwRuklkYyNg4nPcQ1rR1JPJBmX4kkDRclQiDxXwyWTy2zOaSS1r3sfHG89Q4j2b/vWX3GMf56oO3ieNhoIBUEzDmhkTS57wB+pPQDcqNYvmp8shipmmWS9jb3GfU7+gWbDMrMhqqI4o6UyV0hjiPCTEx4Fw07MuSAOZ16AlBp0dLXYy/hia+KE83cpHj5/CFauUchU2HsB4WufzJOov17lSSkpY6dgZGwNA6b/NfJZ0GaSay05Z1glnWlLOgzyzrTlnWCWdaUs6DPLOtKWdYJZ1pyzoM0s605Z1glnWhUVQG6DZmqFzKuvA3WhW4j3XArcS7oOjW4l3X68L82twt9cC5oEr4eEHlZhl5ejgodV15JsNSt3K2VpcRdPw3vCY+KwJ1fxf8AgUHr1ERAREQEREBERAVP+IsJrMQlimc4w07YfKi+DicwOdLw7uu4tvsBbTW9wKIZ4yu+qLain4fPjbwOYTwtniuSG8WzgSbE6akHsFAZkwT7K4Ftyx2muvCf7LvZTwWtxZjIw9wgi/ZucLhzgPhLtgAQPRSd2Q67EnNjmi+yxNIL5HmOR56tjYxxudBqbDXfkv1nvN8OXaZmGYb/AJ4aXSSus90PH7XG7Sxlde9rWAtpayCVUOH4VgEbftE9PG+1xxEcZ6lkY9p3zssM3jDg5cP/ANDzY3DvJnsDYi4u240JHqvMtVUvme6SV73vebue9znvcernHUlYUHrPC884fWkCCshc52gYSYpCegZIAT6BdGadeO1Nso+JFVRFrJXOng0HC43kjb1jedfynT5c0HoGWdaUs65uH41FVxNlheHMdvyIO7XDYjovzLOgzyzrSlnWGWdaUs6DPLOtKaoWrU1YG64tbiPdB0KuvtuuDW4j3XOrcS7rhVNcXGwuSg363Eu65rGyTmzQbdVv4XgT5iC4H5KyssZMLreygh+CZZABe/k0F7nHZrRck+gKt3wMy8aagfUyMtJiEnngbiAX8oevE93yeF36XJkJi8uQey7h42j42A3MZPQ2seoJG6lLQALAWA0A2AQfUREBERAREQEREBERBpY3iTaSmnqH+7BFJKRuQxpPCO5tb1XjPFK+SqmlnldxSTPdI89XONzboOy9U+LVNNNhFTDTse+WZ1PE1jRxOdxTR8XyFr3J5BQfI3g7DTcM2IlssnMU4N4WHbzD/wAQ9vd+pBWuR/DmsxYh7R5VPc3qHg8JtzEbech+WncKV4j4GysaTFXxPcOTXxvhB/MHO/krrmqg0BrQAGgAAWAAHIADkFyqqt7oPMeYMuVWHv4KiItv7rx7Ub/peND8ua5K9J4yI6iN0UrGvY/m06jsR0I6qis3ZfNDNZpLon3Mbt+7Hdx+qD7lDMj8PmvqYpLCVnUfjH7w/wDW6uH7Y17Q5rgWuAc0jk5pFwR6Lz+p/kXGrwOhcdYTdn+27b0N/wDmCCbzVC5VXX23XPrcR7rgVuJd0HRrcS7rgVuJd1o1FY55s25K6OE5ffKQXAnsg5sMMk50Bt1Uwy7lIuI9kkqX5XyUXW9lWng2XI4ALgEoItlnJQaAXCwU9o6NkQs0D5rOAvqAiIgIiICIiAiIgIiEoC/L3gLDNUgLl1Vb3QbdTWLk1Vb3WnVVvdciqre6Dcqq3uuTVVvdadVW91wq/FAL6oOjWV9t1D81VDaiFzDa/vN7PHL+3qtbE8Y56qOy1T5ncLAT32CDhrfwSpMcwP4g5p+RF/5gLUqIyx7mnm0kH5hIAS4W530Qd2txLutSnpZKg6AgLq4Nlx0hBcCVY2AZbiYQJJImWto5zWn9SgjWXMolxHsq2ctZLDAHPFlnkxLD8NppJjNDIYmFwY17C6R3JrGi/MkgKppfEbFHudKax0bXklsTGQ8DAeTW3YXH1PdZdRsza9FU1K2IWaAFmVMZV8T6iA8NeRK1wuLeW2eP5gBrXDtp81b2HV8dTEyWJ4fHIOJrhuOnYg3FtiFk1K3WbPbZREVJEREBERAREQEXwla09UAgzvkAWhU1i06qt7rkVVb3QblVW91yaqt7rTqq3uuRVVvdBuVVb3XHrK8Ddc6vxQC+qi2J4xz1QdfEsY56qK4ji9zYFaTp5Kh1mA/PZSnLWTXPILgSSgj2H4RLVOFwQDsrHy/k9kMbpZAGsiY6R7joGsaLuJ9AV2KoUWDRCSreA4i7IW2dNL9Ldh+8bBVdnLxCqcRvG39hTX0gYT7Y6yv+M9tB2QRWun8yWR9rcb3vt04iTb9VIvDzAnVlUbNJbE3iJ24naNH/AHH8q4WFYZLVythhYXvebADYbuJ5ADcnQK98CoG4RRiCCxld7c1RbV0pFiIwfdaAAATrvYEoMOPxx4bTuaxzTVvaBHHzdG0kAyuHw2F7X5m3PVV0TUfx1vckk9VIXN8ypcCSS5rnXOpJuL3O5W3/AIf2Xn+XX9cPT8WZ48oPiLpPZa/4jcfy/qskVvNF/diY6Qj5cv6LfzZT+XJB34v0c2/8wuc0e3MN3QPt+mn6LZ9Ym/asdTK4b+072nHv0+X9lYXgrmJ8VZ9mc4+XUhw4dmzNaXNeOhLWuaevs9Aq6rfeB6gKT+FULn4pS2HKQuPYMY9xP/3VbC/j0qiIuzgIiICLFU1DImOfI9rGMBc57iGta0c3OcdAFTeefGpgLoMOIvq11U5twP8AZYRr9TtOx5oLHzbnSjwtoM8hL3C7IWWfM8dQ24DR+84gd7qNUnjRhzzZ7KuLu+Njx/0nuP6KgZqp0z3SPkdI954nvc4vc53VzjqV+UHqajzHT1bC+nnjlaOZaQS09HN5tPYgLWqq3uvNNDWSU8gkhkdG9vJ7TY26HYjsbgq0MtZy+2M4JLNnYLkDRsg/G0bdxsgl9VW91yKqt7rTqq3uuDiGKgX1QdKtxADdRvEsY56rj4njHPVcMOlqHWYDbqg2sQxYk2FyTsvuGYHLUuBcDY7f3UlyxksuIJBJO6t7LeTWxgFwsghWWsltY3ieGta0Xc51mtaBzJJ0AW9PnKjpy6GAv90t+1Na1zWO6xtcDxfUQR2IVpVWDwTQPgkia+KRvA9h5OH9DvcciLqIQ+EmHNtrVEDYyDl0uG3/AFU6546VmyXtV9L4dHGZJpoK6eQtcBJJNGSS9wuG8ZLbkDYDQEcrhdSg8B3hw86oc5txcMDIzw311Jdt2V4YZh0VLE2KCNrI2cmjvqSTzJJ3OpW0kl/S2c9RCKLLFJhsZZSwNZf3n6ukkt+N51Py5DouBi+6m2L7qE4vuqSrbMNY6CUSstxRu4hfkerT2IuPVWBlFn+KRCSFljwgua4j2T0B3CrjOHxeqs/wF+7u+lqnWJr2vO7n05/iFkioNG6VsYJpiZSGkOcYrWksOws78qrCOX3JG6lvMdQeYXrZQaq8KcNklfIGzR+YeIsjfwxgnnwtIPCOw0+Szw64jfPvmqKZQeZYM9tpP7Ph1dr8FuZOyu3wsyMcPYaicft5WcLWf6EZIJB6vdZt+lrdVIst5Po8OLnQRnjcLGRxL5OH8IJ90dgBdd9M547prfPUERFbmIiIPM/jZnWStrZKSN5FNSPMfCLgSzs0e9w3s67RtpfdcTCclGeASGQguFwNLaqLV0rnyyOf773vc76ySXfrdTzJWZYxE2KRwa5mgvuByQQnEaKSllLHaEciNx1WalquPQ8/5rseIFbHLMzgIJaDcjvb+yioNtRsg7ayU87o3tew2cwhwPf+23qtanl42g+h+ayoJXVY7xsDuVxe3Q7j+KjVdipcbNuSdlibTSSkNZy37Ka5XySXEEtJJ3QRfCMvS1LgXg2OytXKmRuXsqY5dye2MAuFlL4YWsFmiwQc7CsDjgA0BK6qIgIiICIiCP4vuoTi+6m2L7qE4vugq/OHxeqs/wABfu7vpaqwzh8XqrP8Bfu7vpagtdERAREQEREBERB5A8RsJdR4rWxEWHnvlZ0MUp8xluujgPmCo2vQvj/k81EDa+Ft5KVvBMBqXU97h/5CTfs4n4V56QEREG5hz/aI6i/qF0FyqH/MHr/Irt0dJJPI2KKN8kjzZrGguc49gNu/IIJ/4RZeNWZ3kXax0TL/AL1nOP6Fv8VeGGYPHABYC64/hplt2GYfHFIAJpHOmmtY2kfazbjQ8LQxtx+FSpAREQEREBERAREQR/F91CcX3U2xfdQnF90FX5w+L1Vn+Av3d30tVYZw+L1Vn+Av3d30tQWuiIgIiICIiAiIg+OaCCCAQdCOYI6Lz74peEckD31WHxl8LiXPp26yQHmTG3m5nYaj5cvQaIPDiL19mDIOG4g4vqKOMvJuZG8UMjjyu50ZBd63XOw3wowineHija8jl5j5Zm+rHOLT6goKR8O/DWsxMiUt8mnNv27wfbbv5TPj+ejeepIsvQ+VMpUuFx8FPH7TgA+Z1nTS2/E/p+6LAdF3GtAAAFgNAOQA6L6gIiICIiAiIgIiICIiCP4vuoTi+6m2L7qE4vugq/OHxeqs/wABfu7vpaqwzh8XqrP8Bfu7vpagtdERAREQEREBERAREQEREBERAREQEREBERAREQEREEfxfdQnF91NsX3UJxfdBV+cPi9VZ/gL93d9LVWGcPi9VZ/gL93d9LUFroiICIiAiIgIiICIiAiIgIiICIiAiIgIiICIiAiIgj+L7qE4vupti+6hOL7oKvzh8XqrP8Bfu7vpaqwzh8XqrP8AAX7u76WoLXREQEREBERAREQEREBERAREQEREBERAREQEREBERBH8X3UJxfdEQVfnD4vVWf4C/d3fS1EQWuiIgIiICIiAiIg//9k="/>
          <p:cNvSpPr>
            <a:spLocks noChangeAspect="1" noChangeArrowheads="1"/>
          </p:cNvSpPr>
          <p:nvPr/>
        </p:nvSpPr>
        <p:spPr bwMode="auto">
          <a:xfrm>
            <a:off x="155575" y="-1208088"/>
            <a:ext cx="41910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3" name="AutoShape 4" descr="data:image/jpeg;base64,/9j/4AAQSkZJRgABAQAAAQABAAD/2wCEAAkGBxIPEBETEhAQFhQQEg8QFBMYFxAQEhAQFRcWFhURFRQYHCggGBolGxQUITYhJSkrLi4uGB8zRDMsNyotOjcBCgoKDg0NGg8QGjcmICYzNzQ3LjErLCw0NDUrNys3Ny4vMysrNCwrMjgxNjQsLCw3LCs0LDQrLDQsLCwsLCwsLP/AABEIAOQA3QMBIgACEQEDEQH/xAAcAAEAAgMBAQEAAAAAAAAAAAAABgcDBAUIAQL/xABAEAABAwIEBAMFBQYEBwEAAAABAAIDBBEFBiFBEjFRYQcTgSIyQnFyFDRSgqEjYpGxwdEVM1NzQ5KjstLh8CT/xAAYAQEBAQEBAAAAAAAAAAAAAAAAAgEDBP/EAB4RAQEBAAICAwEAAAAAAAAAAAABAhEhEjEDMlEi/9oADAMBAAIRAxEAPwC8UREBERAREQEREBERAREQEREBERAREQERa9TVtjGpQZ3OA5rkYpijA0t0IIsQdQR0suPi+P2vqq7zJnBsZ4QS550DG6klB1cXnhpyZabgpZQeMSRARNc7n+1jbZsrTuHA9iDqrKytjArqKmqeEN8+Jjy0G4a/k9oO4DgRdUpgmSq7Fj5s4LY+bY78Icdg49Pl+qu/L2EtoqWCmYbtgjZHxWA4iBq621zc+qDooiICIiAiIgIiICIiAiIgIiICIiAiIgIiIC+OcBqVr1VY2ManVRfF8f56oN3MNS2QW86dgH+m/wAo3/FcC5+R07FV/XZnkp3mKom8xpa50U5DWOeG+9FKG2b5g53AAcL6AgrnZgzcA7y4wZJTyY3W3dx2C18LyFWYjNTvquLgdJxubYiKKENff6nF3A23PUnkCg5zsSq8Uk8qkY7hJsZSDb8vVTHAsif4bNRmSjlqn1MhZLKCy1K0NuJJL7X2FuR3sDZODYJBRMDImAWFr6XK2pZ0HKxsVwHDROoYwBYGVs8l9NgwtDdfqUHxHE80U3tCLDagDmIw/l8nuY4+mqsCWdaUs6CDYP42MZL5OJ0U1K8WBeA9zW93xOAe0fLiVqYdXxVMbZYZWSRvF2vYQ5p9Rv2UIx/DKetj8uoiZI3a/vMPVjxq0/IqsnRVuWJ/tFHI6aje4ebE7lblaQAaHpI0c9DzsQ9GouPlTMkGKUzKinddrvZc0244pBbijeNiLj5gg8iuwgIiICIiAiIgIiICIiAiIgIi1KuvbGOeqDZe8NFyVxsSxoNBAK4uL4/z1Vd47m0ueYoGmWU6cI91v1O2QSbH8zNja5z3hoG5KhsDq3F5OCnY+OImxkI9tw/dHwjuu9lbw3mrHtnr3Ejm1nJrezW/1KtnD8PipWBkTA0D+J+ZQRbJ3h3T0DQ57Q+TmSddepJ5lTF8oAsFilnWlLOgzyzrSlnWCWdacs6DPLOtKWdYJZ1pSzoM8s60amQOBa4AhwLSDqHA6EEbhYpZ1pSzoItgWJOy3ijXAu+wVhDZG6u4Bfn14mF1x1aSOa9GNcCAQQQQCCNQR1C89ZsphU00jD7wHGzqJG6j+Oo9VY3gfj5rcJja83fRuNK7qWNAMR+XA4N/KUFgIiICIiAiIgIiICIsNZVxwRuklkYyNg4nPcQ1rR1JPJBmX4kkDRclQiDxXwyWTy2zOaSS1r3sfHG89Q4j2b/vWX3GMf56oO3ieNhoIBUEzDmhkTS57wB+pPQDcqNYvmp8shipmmWS9jb3GfU7+gWbDMrMhqqI4o6UyV0hjiPCTEx4Fw07MuSAOZ16AlBp0dLXYy/hia+KE83cpHj5/CFauUchU2HsB4WufzJOov17lSSkpY6dgZGwNA6b/NfJZ0GaSay05Z1glnWlLOgzyzrTlnWCWdaUs6DPLOtKWdYJZ1pyzoM0s605Z1glnWhUVQG6DZmqFzKuvA3WhW4j3XArcS7oOjW4l3X68L82twt9cC5oEr4eEHlZhl5ejgodV15JsNSt3K2VpcRdPw3vCY+KwJ1fxf8AgUHr1ERAREQEREBERAVP+IsJrMQlimc4w07YfKi+DicwOdLw7uu4tvsBbTW9wKIZ4yu+qLain4fPjbwOYTwtniuSG8WzgSbE6akHsFAZkwT7K4Ftyx2muvCf7LvZTwWtxZjIw9wgi/ZucLhzgPhLtgAQPRSd2Q67EnNjmi+yxNIL5HmOR56tjYxxudBqbDXfkv1nvN8OXaZmGYb/AJ4aXSSus90PH7XG7Sxlde9rWAtpayCVUOH4VgEbftE9PG+1xxEcZ6lkY9p3zssM3jDg5cP/ANDzY3DvJnsDYi4u240JHqvMtVUvme6SV73vebue9znvcernHUlYUHrPC884fWkCCshc52gYSYpCegZIAT6BdGadeO1Nso+JFVRFrJXOng0HC43kjb1jedfynT5c0HoGWdaUs65uH41FVxNlheHMdvyIO7XDYjovzLOgzyzrSlnWGWdaUs6DPLOtKaoWrU1YG64tbiPdB0KuvtuuDW4j3XOrcS7rhVNcXGwuSg363Eu65rGyTmzQbdVv4XgT5iC4H5KyssZMLreygh+CZZABe/k0F7nHZrRck+gKt3wMy8aagfUyMtJiEnngbiAX8oevE93yeF36XJkJi8uQey7h42j42A3MZPQ2seoJG6lLQALAWA0A2AQfUREBERAREQEREBERBpY3iTaSmnqH+7BFJKRuQxpPCO5tb1XjPFK+SqmlnldxSTPdI89XONzboOy9U+LVNNNhFTDTse+WZ1PE1jRxOdxTR8XyFr3J5BQfI3g7DTcM2IlssnMU4N4WHbzD/wAQ9vd+pBWuR/DmsxYh7R5VPc3qHg8JtzEbech+WncKV4j4GysaTFXxPcOTXxvhB/MHO/krrmqg0BrQAGgAAWAAHIADkFyqqt7oPMeYMuVWHv4KiItv7rx7Ub/peND8ua5K9J4yI6iN0UrGvY/m06jsR0I6qis3ZfNDNZpLon3Mbt+7Hdx+qD7lDMj8PmvqYpLCVnUfjH7w/wDW6uH7Y17Q5rgWuAc0jk5pFwR6Lz+p/kXGrwOhcdYTdn+27b0N/wDmCCbzVC5VXX23XPrcR7rgVuJd0HRrcS7rgVuJd1o1FY55s25K6OE5ffKQXAnsg5sMMk50Bt1Uwy7lIuI9kkqX5XyUXW9lWng2XI4ALgEoItlnJQaAXCwU9o6NkQs0D5rOAvqAiIgIiICIiAiIgIiEoC/L3gLDNUgLl1Vb3QbdTWLk1Vb3WnVVvdciqre6Dcqq3uuTVVvdadVW91wq/FAL6oOjWV9t1D81VDaiFzDa/vN7PHL+3qtbE8Y56qOy1T5ncLAT32CDhrfwSpMcwP4g5p+RF/5gLUqIyx7mnm0kH5hIAS4W530Qd2txLutSnpZKg6AgLq4Nlx0hBcCVY2AZbiYQJJImWto5zWn9SgjWXMolxHsq2ctZLDAHPFlnkxLD8NppJjNDIYmFwY17C6R3JrGi/MkgKppfEbFHudKax0bXklsTGQ8DAeTW3YXH1PdZdRsza9FU1K2IWaAFmVMZV8T6iA8NeRK1wuLeW2eP5gBrXDtp81b2HV8dTEyWJ4fHIOJrhuOnYg3FtiFk1K3WbPbZREVJEREBERAREQEXwla09UAgzvkAWhU1i06qt7rkVVb3QblVW91yaqt7rTqq3uuRVVvdBuVVb3XHrK8Ddc6vxQC+qi2J4xz1QdfEsY56qK4ji9zYFaTp5Kh1mA/PZSnLWTXPILgSSgj2H4RLVOFwQDsrHy/k9kMbpZAGsiY6R7joGsaLuJ9AV2KoUWDRCSreA4i7IW2dNL9Ldh+8bBVdnLxCqcRvG39hTX0gYT7Y6yv+M9tB2QRWun8yWR9rcb3vt04iTb9VIvDzAnVlUbNJbE3iJ24naNH/AHH8q4WFYZLVythhYXvebADYbuJ5ADcnQK98CoG4RRiCCxld7c1RbV0pFiIwfdaAAATrvYEoMOPxx4bTuaxzTVvaBHHzdG0kAyuHw2F7X5m3PVV0TUfx1vckk9VIXN8ypcCSS5rnXOpJuL3O5W3/AIf2Xn+XX9cPT8WZ48oPiLpPZa/4jcfy/qskVvNF/diY6Qj5cv6LfzZT+XJB34v0c2/8wuc0e3MN3QPt+mn6LZ9Ym/asdTK4b+072nHv0+X9lYXgrmJ8VZ9mc4+XUhw4dmzNaXNeOhLWuaevs9Aq6rfeB6gKT+FULn4pS2HKQuPYMY9xP/3VbC/j0qiIuzgIiICLFU1DImOfI9rGMBc57iGta0c3OcdAFTeefGpgLoMOIvq11U5twP8AZYRr9TtOx5oLHzbnSjwtoM8hL3C7IWWfM8dQ24DR+84gd7qNUnjRhzzZ7KuLu+Njx/0nuP6KgZqp0z3SPkdI954nvc4vc53VzjqV+UHqajzHT1bC+nnjlaOZaQS09HN5tPYgLWqq3uvNNDWSU8gkhkdG9vJ7TY26HYjsbgq0MtZy+2M4JLNnYLkDRsg/G0bdxsgl9VW91yKqt7rTqq3uuDiGKgX1QdKtxADdRvEsY56rj4njHPVcMOlqHWYDbqg2sQxYk2FyTsvuGYHLUuBcDY7f3UlyxksuIJBJO6t7LeTWxgFwsghWWsltY3ieGta0Xc51mtaBzJJ0AW9PnKjpy6GAv90t+1Na1zWO6xtcDxfUQR2IVpVWDwTQPgkia+KRvA9h5OH9DvcciLqIQ+EmHNtrVEDYyDl0uG3/AFU6546VmyXtV9L4dHGZJpoK6eQtcBJJNGSS9wuG8ZLbkDYDQEcrhdSg8B3hw86oc5txcMDIzw311Jdt2V4YZh0VLE2KCNrI2cmjvqSTzJJ3OpW0kl/S2c9RCKLLFJhsZZSwNZf3n6ukkt+N51Py5DouBi+6m2L7qE4vuqSrbMNY6CUSstxRu4hfkerT2IuPVWBlFn+KRCSFljwgua4j2T0B3CrjOHxeqs/wF+7u+lqnWJr2vO7n05/iFkioNG6VsYJpiZSGkOcYrWksOws78qrCOX3JG6lvMdQeYXrZQaq8KcNklfIGzR+YeIsjfwxgnnwtIPCOw0+Szw64jfPvmqKZQeZYM9tpP7Ph1dr8FuZOyu3wsyMcPYaicft5WcLWf6EZIJB6vdZt+lrdVIst5Po8OLnQRnjcLGRxL5OH8IJ90dgBdd9M547prfPUERFbmIiIPM/jZnWStrZKSN5FNSPMfCLgSzs0e9w3s67RtpfdcTCclGeASGQguFwNLaqLV0rnyyOf773vc76ySXfrdTzJWZYxE2KRwa5mgvuByQQnEaKSllLHaEciNx1WalquPQ8/5rseIFbHLMzgIJaDcjvb+yioNtRsg7ayU87o3tew2cwhwPf+23qtanl42g+h+ayoJXVY7xsDuVxe3Q7j+KjVdipcbNuSdlibTSSkNZy37Ka5XySXEEtJJ3QRfCMvS1LgXg2OytXKmRuXsqY5dye2MAuFlL4YWsFmiwQc7CsDjgA0BK6qIgIiICIiCP4vuoTi+6m2L7qE4vugq/OHxeqs/wABfu7vpaqwzh8XqrP8Bfu7vpagtdERAREQEREBERB5A8RsJdR4rWxEWHnvlZ0MUp8xluujgPmCo2vQvj/k81EDa+Ft5KVvBMBqXU97h/5CTfs4n4V56QEREG5hz/aI6i/qF0FyqH/MHr/Irt0dJJPI2KKN8kjzZrGguc49gNu/IIJ/4RZeNWZ3kXax0TL/AL1nOP6Fv8VeGGYPHABYC64/hplt2GYfHFIAJpHOmmtY2kfazbjQ8LQxtx+FSpAREQEREBERAREQR/F91CcX3U2xfdQnF90FX5w+L1Vn+Av3d30tVYZw+L1Vn+Av3d30tQWuiIgIiICIiAiIg+OaCCCAQdCOYI6Lz74peEckD31WHxl8LiXPp26yQHmTG3m5nYaj5cvQaIPDiL19mDIOG4g4vqKOMvJuZG8UMjjyu50ZBd63XOw3wowineHija8jl5j5Zm+rHOLT6goKR8O/DWsxMiUt8mnNv27wfbbv5TPj+ejeepIsvQ+VMpUuFx8FPH7TgA+Z1nTS2/E/p+6LAdF3GtAAAFgNAOQA6L6gIiICIiAiIgIiICIiCP4vuoTi+6m2L7qE4vugq/OHxeqs/wABfu7vpaqwzh8XqrP8Bfu7vpagtdERAREQEREBERAREQEREBERAREQEREBERAREQEREEfxfdQnF91NsX3UJxfdBV+cPi9VZ/gL93d9LVWGcPi9VZ/gL93d9LUFroiICIiAiIgIiICIiAiIgIiICIiAiIgIiICIiAiIgj+L7qE4vupti+6hOL7oKvzh8XqrP8Bfu7vpaqwzh8XqrP8AAX7u76WoLXREQEREBERAREQEREBERAREQEREBERAREQEREBERBH8X3UJxfdEQVfnD4vVWf4C/d3fS1EQWuiIgIiICIiAiIg//9k="/>
          <p:cNvSpPr>
            <a:spLocks noChangeAspect="1" noChangeArrowheads="1"/>
          </p:cNvSpPr>
          <p:nvPr/>
        </p:nvSpPr>
        <p:spPr bwMode="auto">
          <a:xfrm>
            <a:off x="307975" y="-1055688"/>
            <a:ext cx="41910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096103"/>
            <a:ext cx="2076450" cy="21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64" y="2121672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30" y="2137076"/>
            <a:ext cx="2056206" cy="211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6046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57200" y="5391701"/>
            <a:ext cx="8229600" cy="50520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anchor="ctr" anchorCtr="0">
            <a:noAutofit/>
          </a:bodyPr>
          <a:lstStyle/>
          <a:p>
            <a:pPr marL="0" indent="0">
              <a:buSzPct val="25000"/>
            </a:pPr>
            <a:r>
              <a:rPr lang="en" sz="2400" i="1" dirty="0">
                <a:solidFill>
                  <a:schemeClr val="accent2"/>
                </a:solidFill>
                <a:latin typeface="Trebuchet MS" panose="020B0603020202020204" pitchFamily="34" charset="0"/>
                <a:ea typeface="Georgia"/>
                <a:cs typeface="Georgia"/>
                <a:sym typeface="Georgia"/>
                <a:rtl val="0"/>
              </a:rPr>
              <a:t>Lightcurves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080" y="1143001"/>
            <a:ext cx="5447849" cy="40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5806800" y="4238050"/>
            <a:ext cx="1375200" cy="56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 fontAlgn="auto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Ubuntu"/>
              <a:buChar char="●"/>
            </a:pPr>
            <a:r>
              <a:rPr lang="en" sz="1200" kern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original</a:t>
            </a:r>
          </a:p>
          <a:p>
            <a:pPr marL="457200" indent="-304800" fontAlgn="auto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Ubuntu"/>
              <a:buChar char="●"/>
            </a:pPr>
            <a:r>
              <a:rPr lang="en" sz="1200" kern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corrected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anchor="ctr" anchorCtr="0">
            <a:noAutofit/>
          </a:bodyPr>
          <a:lstStyle/>
          <a:p>
            <a:pPr marL="0" indent="0">
              <a:buSzPct val="25000"/>
            </a:pPr>
            <a:r>
              <a:rPr lang="en" sz="2400" i="1" dirty="0">
                <a:solidFill>
                  <a:schemeClr val="accent2"/>
                </a:solidFill>
                <a:latin typeface="Trebuchet MS" panose="020B0603020202020204" pitchFamily="34" charset="0"/>
                <a:ea typeface="Georgia"/>
                <a:cs typeface="Georgia"/>
                <a:sym typeface="Georgia"/>
                <a:rtl val="0"/>
              </a:rPr>
              <a:t>Evryscope and sample image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376" y="1317637"/>
            <a:ext cx="4808372" cy="346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225" y="1317649"/>
            <a:ext cx="3810848" cy="2541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152400" y="3859447"/>
            <a:ext cx="3875700" cy="918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25000"/>
            </a:pPr>
            <a:r>
              <a:rPr lang="en" sz="1300" kern="0" dirty="0">
                <a:solidFill>
                  <a:srgbClr val="D2D2D2"/>
                </a:solidFill>
                <a:latin typeface="Arial"/>
                <a:ea typeface="Arial"/>
                <a:cs typeface="Arial"/>
                <a:sym typeface="Arial"/>
                <a:rtl val="0"/>
              </a:rPr>
              <a:t>Evryscope with 27 individual telescopes (above)</a:t>
            </a:r>
            <a:endParaRPr sz="1300" kern="0" dirty="0">
              <a:solidFill>
                <a:srgbClr val="D2D2D2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25000"/>
            </a:pPr>
            <a:endParaRPr lang="en" sz="1300" kern="0" dirty="0">
              <a:solidFill>
                <a:srgbClr val="D2D2D2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25000"/>
            </a:pPr>
            <a:r>
              <a:rPr lang="en" sz="1300" kern="0" dirty="0">
                <a:solidFill>
                  <a:srgbClr val="D2D2D2"/>
                </a:solidFill>
                <a:latin typeface="Arial"/>
                <a:ea typeface="Arial"/>
                <a:cs typeface="Arial"/>
                <a:sym typeface="Arial"/>
                <a:rtl val="0"/>
              </a:rPr>
              <a:t>~1/500th of an image (right)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anchor="ctr" anchorCtr="0">
            <a:noAutofit/>
          </a:bodyPr>
          <a:lstStyle/>
          <a:p>
            <a:pPr marL="0" indent="0">
              <a:buSzPct val="25000"/>
            </a:pPr>
            <a:r>
              <a:rPr lang="en" sz="2400" i="1" dirty="0">
                <a:solidFill>
                  <a:schemeClr val="accent2"/>
                </a:solidFill>
                <a:latin typeface="Trebuchet MS" panose="020B0603020202020204" pitchFamily="34" charset="0"/>
                <a:ea typeface="Georgia"/>
                <a:cs typeface="Georgia"/>
                <a:sym typeface="Georgia"/>
                <a:rtl val="0"/>
              </a:rPr>
              <a:t>Discover!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926" y="1012378"/>
            <a:ext cx="2144575" cy="21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0800" y="2318931"/>
            <a:ext cx="2449574" cy="125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2146" y="1011526"/>
            <a:ext cx="1693202" cy="126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6">
            <a:alphaModFix/>
          </a:blip>
          <a:srcRect r="6819" b="3090"/>
          <a:stretch/>
        </p:blipFill>
        <p:spPr>
          <a:xfrm>
            <a:off x="5092180" y="1695951"/>
            <a:ext cx="2439299" cy="12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42682" y="2685126"/>
            <a:ext cx="2144575" cy="15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43665" y="3063403"/>
            <a:ext cx="2449584" cy="15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4824799" y="3777499"/>
            <a:ext cx="1693198" cy="136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t="11927" b="49516"/>
          <a:stretch/>
        </p:blipFill>
        <p:spPr>
          <a:xfrm>
            <a:off x="1824355" y="1143001"/>
            <a:ext cx="5495299" cy="10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encrypted-tbn3.gstatic.com/images?q=tbn:ANd9GcTWd1p35bSuZGGRM55YG5f0erOXwKrPxygx4fXy_B-qW2Yea__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1"/>
            <a:ext cx="4457700" cy="250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Shape 1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4" y="3429000"/>
            <a:ext cx="3856009" cy="235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Want to be?</a:t>
            </a:r>
            <a:endParaRPr lang="en-US" dirty="0"/>
          </a:p>
        </p:txBody>
      </p:sp>
      <p:pic>
        <p:nvPicPr>
          <p:cNvPr id="1026" name="Picture 2" descr="http://www.chronicletodaynetwork.com/wp-content/uploads/2014/12/astronauts-fingernails-hands-shuttle_24798_990x7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69" y="2152926"/>
            <a:ext cx="6287435" cy="370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304800" y="5410200"/>
            <a:ext cx="6705599" cy="7048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Astroinformatics: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304800" y="6019800"/>
            <a:ext cx="67055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Optimizing Observations 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/>
        </p:nvSpPr>
        <p:spPr>
          <a:xfrm>
            <a:off x="1676400" y="381000"/>
            <a:ext cx="5778499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3600" kern="0">
                <a:solidFill>
                  <a:srgbClr val="EAEAEA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Computers and Astronomy!</a:t>
            </a: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219200"/>
            <a:ext cx="7937499" cy="5294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4400"/>
            <a:ext cx="9144000" cy="59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112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2476500" y="2143125"/>
            <a:ext cx="4876799" cy="63341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b="1" kern="0">
              <a:solidFill>
                <a:srgbClr val="EAEAEA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2457450" y="4624387"/>
            <a:ext cx="4854575" cy="63341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b="1" kern="0">
              <a:solidFill>
                <a:srgbClr val="EAEAEA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2147888" y="5154612"/>
            <a:ext cx="5370512" cy="36512"/>
          </a:xfrm>
          <a:prstGeom prst="rect">
            <a:avLst/>
          </a:prstGeom>
          <a:solidFill>
            <a:schemeClr val="hlink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sz="100" kern="0" baseline="-25000">
              <a:solidFill>
                <a:srgbClr val="EAEAEA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836738" y="2984500"/>
            <a:ext cx="620711" cy="58102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b="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836738" y="3810000"/>
            <a:ext cx="620711" cy="58102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b="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1836738" y="4638675"/>
            <a:ext cx="620711" cy="58102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b="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13" y="1143000"/>
            <a:ext cx="9144001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3581400" y="2514600"/>
            <a:ext cx="977899" cy="484187"/>
          </a:xfrm>
          <a:prstGeom prst="rightArrow">
            <a:avLst>
              <a:gd name="adj1" fmla="val 50000"/>
              <a:gd name="adj2" fmla="val 50024"/>
            </a:avLst>
          </a:prstGeom>
          <a:solidFill>
            <a:srgbClr val="FF0000"/>
          </a:solidFill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EAEAEA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112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5294312" y="3048000"/>
            <a:ext cx="620711" cy="58102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sz="2800" b="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6913563" y="3048000"/>
            <a:ext cx="620711" cy="58102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sz="2800" b="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228600" y="304800"/>
            <a:ext cx="8763000" cy="68579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sz="48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1524000" y="304800"/>
            <a:ext cx="6096000" cy="9239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5400" kern="0">
                <a:solidFill>
                  <a:srgbClr val="EAEAEA"/>
                </a:solidFill>
                <a:latin typeface="Arial"/>
                <a:ea typeface="Arial"/>
                <a:cs typeface="Arial"/>
                <a:sym typeface="Arial"/>
                <a:rtl val="0"/>
              </a:rPr>
              <a:t>Galactic Formation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00" y="0"/>
            <a:ext cx="75104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238625" y="3406775"/>
            <a:ext cx="620713" cy="58102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b="1" kern="0">
              <a:solidFill>
                <a:srgbClr val="EAEAEA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324350" y="3378200"/>
            <a:ext cx="620713" cy="58102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sz="2400" b="1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494087" y="4225925"/>
            <a:ext cx="620711" cy="58102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b="1" kern="0">
              <a:solidFill>
                <a:srgbClr val="383838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2743200" y="4997450"/>
            <a:ext cx="1311275" cy="74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sz="3200" b="1" kern="0" baseline="-2500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3200" kern="0" baseline="-25000">
              <a:solidFill>
                <a:srgbClr val="EAEAEA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4248150" y="4225925"/>
            <a:ext cx="620713" cy="58102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b="1" kern="0">
                <a:solidFill>
                  <a:srgbClr val="05559D"/>
                </a:solidFill>
                <a:latin typeface="Arial"/>
                <a:ea typeface="Arial"/>
                <a:cs typeface="Arial"/>
                <a:sym typeface="Arial"/>
                <a:rtl val="0"/>
              </a:rPr>
              <a:t>4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254533" y="381000"/>
            <a:ext cx="836824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4000" kern="0">
                <a:solidFill>
                  <a:srgbClr val="EAEAEA"/>
                </a:solidFill>
                <a:latin typeface="Arial"/>
                <a:ea typeface="Arial"/>
                <a:cs typeface="Arial"/>
                <a:sym typeface="Arial"/>
                <a:rtl val="0"/>
              </a:rPr>
              <a:t>Choosing which galaxies to observe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447800"/>
            <a:ext cx="6858000" cy="49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7467600" cy="639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Decisions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447800"/>
            <a:ext cx="6134099" cy="4640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381000" y="457200"/>
            <a:ext cx="8763000" cy="68579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sz="48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-74613" y="304800"/>
            <a:ext cx="9218612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3600" kern="0">
                <a:solidFill>
                  <a:srgbClr val="EAEAEA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What could influence how we see galaxies?</a:t>
            </a: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990600"/>
            <a:ext cx="4267199" cy="2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3657600"/>
            <a:ext cx="4267199" cy="281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3657600"/>
            <a:ext cx="4287837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0" y="990600"/>
            <a:ext cx="4267199" cy="26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470025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How the Smallest Galaxies Formed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562600"/>
            <a:ext cx="6400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Christine Ray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2000" y="-10886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 smtClean="0">
                <a:solidFill>
                  <a:prstClr val="white"/>
                </a:solidFill>
                <a:latin typeface="Calibri"/>
              </a:rPr>
              <a:t>What is a Galaxy?</a:t>
            </a:r>
            <a:endParaRPr lang="en-US" sz="5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3" y="857250"/>
            <a:ext cx="762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eeksteam.files.wordpress.com/2012/05/blanktimel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64" y="2427729"/>
            <a:ext cx="7055675" cy="344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3" y="1180718"/>
            <a:ext cx="7543800" cy="1207008"/>
          </a:xfrm>
        </p:spPr>
        <p:txBody>
          <a:bodyPr/>
          <a:lstStyle/>
          <a:p>
            <a:r>
              <a:rPr lang="en-US" dirty="0" smtClean="0"/>
              <a:t>A Brief History of Flight</a:t>
            </a:r>
            <a:endParaRPr lang="en-US" dirty="0"/>
          </a:p>
        </p:txBody>
      </p:sp>
      <p:pic>
        <p:nvPicPr>
          <p:cNvPr id="2056" name="Picture 8" descr="http://landarchs.com/wp-content/uploads/2012/11/Voisin-Farman_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273" y="2773902"/>
            <a:ext cx="1096921" cy="84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bhmpics.com/walls/space_shuttle_launch_pad-oth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713" y="2522520"/>
            <a:ext cx="1895712" cy="14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plateshack.com/y2k/North_Carolina2/nc2011blu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651" y="4600345"/>
            <a:ext cx="1789958" cy="86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bn Firnas Model as Constructed FlyingMan133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928" y="2470742"/>
            <a:ext cx="2269033" cy="150866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58625" y="2522520"/>
            <a:ext cx="2260292" cy="1463291"/>
          </a:xfrm>
          <a:prstGeom prst="rect">
            <a:avLst/>
          </a:prstGeom>
          <a:solidFill>
            <a:srgbClr val="00B050">
              <a:alpha val="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2050" name="Picture 2" descr="http://www.plateshack.com/y2k/North_Carolina2/nc2011blu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52" y="2427732"/>
            <a:ext cx="7158062" cy="34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bhmpics.com/walls/space_shuttle_launch_pad-oth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3" y="2208069"/>
            <a:ext cx="7198896" cy="36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5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15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838200"/>
            <a:ext cx="838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white"/>
                </a:solidFill>
                <a:latin typeface="Calibri"/>
              </a:rPr>
              <a:t>The Smallest Kind of Galaxy We Know Of!</a:t>
            </a:r>
            <a:endParaRPr lang="en-US" sz="4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513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 There’s Something Weird About Them…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5" r="20938"/>
          <a:stretch/>
        </p:blipFill>
        <p:spPr>
          <a:xfrm>
            <a:off x="450181" y="2209800"/>
            <a:ext cx="3440363" cy="35052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76400"/>
            <a:ext cx="4833119" cy="4648200"/>
          </a:xfrm>
        </p:spPr>
      </p:pic>
    </p:spTree>
    <p:extLst>
      <p:ext uri="{BB962C8B-B14F-4D97-AF65-F5344CB8AC3E}">
        <p14:creationId xmlns:p14="http://schemas.microsoft.com/office/powerpoint/2010/main" val="151167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Answer: Gravity!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FREE FOOTAGE - Astronaut Jumping On The Moon H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1066800"/>
            <a:ext cx="8839200" cy="5059363"/>
          </a:xfrm>
        </p:spPr>
      </p:pic>
    </p:spTree>
    <p:extLst>
      <p:ext uri="{BB962C8B-B14F-4D97-AF65-F5344CB8AC3E}">
        <p14:creationId xmlns:p14="http://schemas.microsoft.com/office/powerpoint/2010/main" val="297058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Tidal Forces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304420" cy="5543201"/>
          </a:xfrm>
        </p:spPr>
      </p:pic>
    </p:spTree>
    <p:extLst>
      <p:ext uri="{BB962C8B-B14F-4D97-AF65-F5344CB8AC3E}">
        <p14:creationId xmlns:p14="http://schemas.microsoft.com/office/powerpoint/2010/main" val="209584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17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57"/>
            <a:ext cx="9158514" cy="6876154"/>
          </a:xfrm>
        </p:spPr>
      </p:pic>
    </p:spTree>
    <p:extLst>
      <p:ext uri="{BB962C8B-B14F-4D97-AF65-F5344CB8AC3E}">
        <p14:creationId xmlns:p14="http://schemas.microsoft.com/office/powerpoint/2010/main" val="269120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457200" y="800400"/>
            <a:ext cx="8229600" cy="30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Squishing Cells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457200" y="4710901"/>
            <a:ext cx="8229600" cy="12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Tyler Daugherty</a:t>
            </a:r>
          </a:p>
          <a:p>
            <a:r>
              <a:rPr lang="en" sz="1800" i="1" dirty="0"/>
              <a:t>CAP at UNC 2015</a:t>
            </a:r>
          </a:p>
          <a:p>
            <a:r>
              <a:rPr lang="en" sz="1800" i="1" dirty="0"/>
              <a:t>The University of Georgia</a:t>
            </a:r>
          </a:p>
        </p:txBody>
      </p:sp>
      <p:pic>
        <p:nvPicPr>
          <p:cNvPr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376" y="2817351"/>
            <a:ext cx="3985275" cy="2651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605316"/>
      </p:ext>
    </p:extLst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50" y="2352049"/>
            <a:ext cx="3910600" cy="29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420" y="2265574"/>
            <a:ext cx="3871005" cy="31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AFM (Squishing Cells)</a:t>
            </a:r>
          </a:p>
        </p:txBody>
      </p:sp>
    </p:spTree>
    <p:extLst>
      <p:ext uri="{BB962C8B-B14F-4D97-AF65-F5344CB8AC3E}">
        <p14:creationId xmlns:p14="http://schemas.microsoft.com/office/powerpoint/2010/main" val="3355799335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The Cell (A Lego for Life)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276" y="2058350"/>
            <a:ext cx="4641449" cy="3682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948927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Medieval First in Flight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18" y="2253663"/>
            <a:ext cx="5507182" cy="3102144"/>
          </a:xfrm>
          <a:prstGeom prst="rect">
            <a:avLst/>
          </a:prstGeom>
        </p:spPr>
      </p:pic>
      <p:pic>
        <p:nvPicPr>
          <p:cNvPr id="4" name="Picture 3" descr="Ibn Firnas Model as Constructed FlyingMan13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759" y="2256811"/>
            <a:ext cx="6265610" cy="3586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8" y="2427732"/>
            <a:ext cx="3125636" cy="3244811"/>
          </a:xfrm>
          <a:prstGeom prst="rect">
            <a:avLst/>
          </a:prstGeom>
        </p:spPr>
      </p:pic>
      <p:pic>
        <p:nvPicPr>
          <p:cNvPr id="4098" name="Picture 2" descr="http://www.5dt.com/products/images/viz_flo_viz_0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19" y="2424095"/>
            <a:ext cx="4060559" cy="32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upload.wikimedia.org/wikipedia/en/a/a2/Airfoil_lift_and_dra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77" y="2427732"/>
            <a:ext cx="4391168" cy="281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59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2367466" y="4194650"/>
            <a:ext cx="2115023" cy="2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3018848" y="4194650"/>
            <a:ext cx="2115023" cy="2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3613061" y="4194650"/>
            <a:ext cx="2115023" cy="2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4207283" y="4194650"/>
            <a:ext cx="2115023" cy="2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4656119" y="4201784"/>
            <a:ext cx="2113088" cy="28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1881166" y="4194650"/>
            <a:ext cx="2115023" cy="2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2693153" y="4194650"/>
            <a:ext cx="2115023" cy="2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3344541" y="4194650"/>
            <a:ext cx="2115023" cy="2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3911936" y="4251225"/>
            <a:ext cx="2115023" cy="2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4435944" y="4201784"/>
            <a:ext cx="2113088" cy="28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4897044" y="4201784"/>
            <a:ext cx="2113088" cy="28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55894" y="4201784"/>
            <a:ext cx="2113088" cy="28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2104169" y="4201784"/>
            <a:ext cx="2113088" cy="28460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Simplify the Cell	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976" y="1713001"/>
            <a:ext cx="3946049" cy="29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1312" y="5220888"/>
            <a:ext cx="941374" cy="898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939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The Domino Effect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415800" y="1815600"/>
            <a:ext cx="83124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sz="48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01" y="2148876"/>
            <a:ext cx="16287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500" y="4474713"/>
            <a:ext cx="1840500" cy="122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376" y="395636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1137" y="2168785"/>
            <a:ext cx="3301724" cy="205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Shape 84"/>
          <p:cNvCxnSpPr>
            <a:stCxn id="81" idx="3"/>
            <a:endCxn id="83" idx="2"/>
          </p:cNvCxnSpPr>
          <p:nvPr/>
        </p:nvCxnSpPr>
        <p:spPr>
          <a:xfrm rot="10800000" flipH="1">
            <a:off x="4062000" y="4226687"/>
            <a:ext cx="510000" cy="860400"/>
          </a:xfrm>
          <a:prstGeom prst="curvedConnector2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5" name="Shape 85"/>
          <p:cNvCxnSpPr>
            <a:endCxn id="81" idx="1"/>
          </p:cNvCxnSpPr>
          <p:nvPr/>
        </p:nvCxnSpPr>
        <p:spPr>
          <a:xfrm rot="-5400000" flipH="1">
            <a:off x="1199399" y="4064987"/>
            <a:ext cx="1306800" cy="737400"/>
          </a:xfrm>
          <a:prstGeom prst="curvedConnector2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6" name="Shape 86"/>
          <p:cNvCxnSpPr>
            <a:stCxn id="83" idx="3"/>
            <a:endCxn id="82" idx="0"/>
          </p:cNvCxnSpPr>
          <p:nvPr/>
        </p:nvCxnSpPr>
        <p:spPr>
          <a:xfrm>
            <a:off x="6222861" y="3197671"/>
            <a:ext cx="1575300" cy="758700"/>
          </a:xfrm>
          <a:prstGeom prst="curvedConnector2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741846944"/>
      </p:ext>
    </p:extLst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950" dirty="0"/>
              <a:t>Seeing the Invisible:</a:t>
            </a:r>
            <a:br>
              <a:rPr lang="en-US" sz="4950" dirty="0"/>
            </a:br>
            <a:r>
              <a:rPr lang="en-US" sz="4950" dirty="0"/>
              <a:t>Dark Matter Clumping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Josh Horowitz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40" t="24076" r="24693" b="19235"/>
          <a:stretch/>
        </p:blipFill>
        <p:spPr>
          <a:xfrm>
            <a:off x="4680699" y="3191692"/>
            <a:ext cx="4245253" cy="260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2814925" y="2592116"/>
            <a:ext cx="5569222" cy="312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Dark Matter Hides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55" y="1721987"/>
            <a:ext cx="739270" cy="17402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32" y="3715341"/>
            <a:ext cx="986515" cy="1530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97" y="2089036"/>
            <a:ext cx="1870429" cy="155869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667697" y="3987443"/>
            <a:ext cx="1982354" cy="1641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prstClr val="white"/>
                </a:solidFill>
              </a:rPr>
              <a:t>Dark Matter</a:t>
            </a:r>
          </a:p>
        </p:txBody>
      </p:sp>
      <p:cxnSp>
        <p:nvCxnSpPr>
          <p:cNvPr id="9" name="Straight Arrow Connector 8"/>
          <p:cNvCxnSpPr>
            <a:stCxn id="4" idx="3"/>
            <a:endCxn id="6" idx="1"/>
          </p:cNvCxnSpPr>
          <p:nvPr/>
        </p:nvCxnSpPr>
        <p:spPr>
          <a:xfrm>
            <a:off x="2814925" y="2592117"/>
            <a:ext cx="2852772" cy="2762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>
            <a:off x="2723882" y="2868382"/>
            <a:ext cx="2943815" cy="1032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Dark Matter Behaves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29066" y="3297697"/>
            <a:ext cx="1538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prstClr val="white"/>
                </a:solidFill>
                <a:latin typeface="Century Gothic" panose="020B0502020202020204"/>
              </a:rPr>
              <a:t>Gravity</a:t>
            </a:r>
            <a:endParaRPr lang="en-US" sz="210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67" y="2247186"/>
            <a:ext cx="889139" cy="6664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46" y="3681715"/>
            <a:ext cx="1370380" cy="135007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9" idx="2"/>
            <a:endCxn id="10" idx="0"/>
          </p:cNvCxnSpPr>
          <p:nvPr/>
        </p:nvCxnSpPr>
        <p:spPr>
          <a:xfrm flipH="1">
            <a:off x="2383036" y="2913679"/>
            <a:ext cx="1" cy="768036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154576" y="2005718"/>
            <a:ext cx="917620" cy="907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154575" y="4123831"/>
            <a:ext cx="917620" cy="907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2" name="Straight Arrow Connector 21"/>
          <p:cNvCxnSpPr>
            <a:stCxn id="20" idx="4"/>
            <a:endCxn id="21" idx="0"/>
          </p:cNvCxnSpPr>
          <p:nvPr/>
        </p:nvCxnSpPr>
        <p:spPr>
          <a:xfrm flipH="1">
            <a:off x="6613386" y="2913679"/>
            <a:ext cx="1" cy="1210153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9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over Time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7" t="1668" b="8717"/>
          <a:stretch/>
        </p:blipFill>
        <p:spPr>
          <a:xfrm>
            <a:off x="300259" y="2355458"/>
            <a:ext cx="3920695" cy="30808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1934" r="435" b="9066"/>
          <a:stretch/>
        </p:blipFill>
        <p:spPr>
          <a:xfrm>
            <a:off x="5016634" y="2355458"/>
            <a:ext cx="3888215" cy="3080826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3894775" y="2956853"/>
            <a:ext cx="1214834" cy="108314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352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Visible at Last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43233" y="2401802"/>
            <a:ext cx="1255541" cy="1047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243232" y="3461778"/>
            <a:ext cx="1255541" cy="1047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70072" y="2483071"/>
            <a:ext cx="801859" cy="884752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 rot="10800000">
            <a:off x="1470072" y="3530363"/>
            <a:ext cx="801859" cy="884752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Explosion 2 9"/>
          <p:cNvSpPr/>
          <p:nvPr/>
        </p:nvSpPr>
        <p:spPr>
          <a:xfrm>
            <a:off x="3608363" y="2665200"/>
            <a:ext cx="2595489" cy="173032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895557" y="2245619"/>
            <a:ext cx="3977640" cy="2756127"/>
          </a:xfrm>
          <a:custGeom>
            <a:avLst/>
            <a:gdLst>
              <a:gd name="connsiteX0" fmla="*/ 0 w 5303520"/>
              <a:gd name="connsiteY0" fmla="*/ 1637630 h 3674836"/>
              <a:gd name="connsiteX1" fmla="*/ 1659988 w 5303520"/>
              <a:gd name="connsiteY1" fmla="*/ 3635242 h 3674836"/>
              <a:gd name="connsiteX2" fmla="*/ 3024554 w 5303520"/>
              <a:gd name="connsiteY2" fmla="*/ 33913 h 3674836"/>
              <a:gd name="connsiteX3" fmla="*/ 5303520 w 5303520"/>
              <a:gd name="connsiteY3" fmla="*/ 1876780 h 367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3520" h="3674836">
                <a:moveTo>
                  <a:pt x="0" y="1637630"/>
                </a:moveTo>
                <a:cubicBezTo>
                  <a:pt x="577948" y="2770079"/>
                  <a:pt x="1155896" y="3902528"/>
                  <a:pt x="1659988" y="3635242"/>
                </a:cubicBezTo>
                <a:cubicBezTo>
                  <a:pt x="2164080" y="3367956"/>
                  <a:pt x="2417299" y="326990"/>
                  <a:pt x="3024554" y="33913"/>
                </a:cubicBezTo>
                <a:cubicBezTo>
                  <a:pt x="3631809" y="-259164"/>
                  <a:pt x="4766603" y="1431303"/>
                  <a:pt x="5303520" y="1876780"/>
                </a:cubicBezTo>
              </a:path>
            </a:pathLst>
          </a:custGeom>
          <a:noFill/>
          <a:ln w="63500">
            <a:solidFill>
              <a:schemeClr val="accent3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593730" y="3145259"/>
            <a:ext cx="919676" cy="77020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58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>
          <a:xfrm>
            <a:off x="457171" y="1109655"/>
            <a:ext cx="8228763" cy="1144888"/>
          </a:xfrm>
        </p:spPr>
        <p:txBody>
          <a:bodyPr/>
          <a:lstStyle/>
          <a:p>
            <a:pPr lvl="0"/>
            <a:r>
              <a:rPr lang="en-US"/>
              <a:t>Modeling Fluids Using Computers</a:t>
            </a:r>
          </a:p>
        </p:txBody>
      </p:sp>
      <p:sp>
        <p:nvSpPr>
          <p:cNvPr id="3" name=" 2"/>
          <p:cNvSpPr txBox="1">
            <a:spLocks noGrp="1"/>
          </p:cNvSpPr>
          <p:nvPr>
            <p:ph type="subTitle" idx="4294967295"/>
          </p:nvPr>
        </p:nvSpPr>
        <p:spPr>
          <a:xfrm>
            <a:off x="457171" y="2756783"/>
            <a:ext cx="8228763" cy="1673600"/>
          </a:xfrm>
        </p:spPr>
        <p:txBody>
          <a:bodyPr anchor="ctr">
            <a:spAutoFit/>
          </a:bodyPr>
          <a:lstStyle/>
          <a:p>
            <a:pPr lvl="0" algn="ctr"/>
            <a:r>
              <a:rPr lang="en-US"/>
              <a:t>Aaron Scheets</a:t>
            </a:r>
          </a:p>
          <a:p>
            <a:pPr lvl="0" algn="ctr"/>
            <a:r>
              <a:rPr lang="en-US"/>
              <a:t>CAP Program</a:t>
            </a:r>
          </a:p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8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Why model fluids?</a:t>
            </a:r>
          </a:p>
        </p:txBody>
      </p:sp>
      <p:sp>
        <p:nvSpPr>
          <p:cNvPr id="3" name="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Suppose you wanted to fly...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22432" y="2654568"/>
            <a:ext cx="4765489" cy="5105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903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What would be your first step?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2945" y="3401064"/>
            <a:ext cx="4976639" cy="32348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32481" y="4232791"/>
            <a:ext cx="3597605" cy="5105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903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Look at things that fly!</a:t>
            </a:r>
          </a:p>
        </p:txBody>
      </p:sp>
    </p:spTree>
    <p:extLst>
      <p:ext uri="{BB962C8B-B14F-4D97-AF65-F5344CB8AC3E}">
        <p14:creationId xmlns:p14="http://schemas.microsoft.com/office/powerpoint/2010/main" val="67736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should we be looking for?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65889" y="1244520"/>
            <a:ext cx="4976639" cy="323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4064256" y="2488680"/>
            <a:ext cx="4810752" cy="34836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46497" y="6221161"/>
            <a:ext cx="6554440" cy="5105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903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How the air interacts with our flying thing.</a:t>
            </a:r>
          </a:p>
        </p:txBody>
      </p:sp>
    </p:spTree>
    <p:extLst>
      <p:ext uri="{BB962C8B-B14F-4D97-AF65-F5344CB8AC3E}">
        <p14:creationId xmlns:p14="http://schemas.microsoft.com/office/powerpoint/2010/main" val="36455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762000"/>
            <a:ext cx="8229600" cy="1828800"/>
          </a:xfrm>
        </p:spPr>
        <p:txBody>
          <a:bodyPr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5400" cap="none" dirty="0" smtClean="0">
                <a:ln/>
                <a:solidFill>
                  <a:schemeClr val="accent3"/>
                </a:solidFill>
                <a:effectLst/>
              </a:rPr>
              <a:t>Inside Your Cells </a:t>
            </a:r>
            <a:endParaRPr lang="en-US" sz="5400" cap="none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6200" y="5638800"/>
            <a:ext cx="6400800" cy="1752600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Emily Alice Woolard</a:t>
            </a:r>
          </a:p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Meredith College</a:t>
            </a: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Fluids</a:t>
            </a:r>
          </a:p>
        </p:txBody>
      </p:sp>
      <p:sp>
        <p:nvSpPr>
          <p:cNvPr id="3" name=" 2"/>
          <p:cNvSpPr txBox="1">
            <a:spLocks noGrp="1"/>
          </p:cNvSpPr>
          <p:nvPr>
            <p:ph type="body" idx="4294967295"/>
          </p:nvPr>
        </p:nvSpPr>
        <p:spPr>
          <a:xfrm>
            <a:off x="82945" y="1853865"/>
            <a:ext cx="2777644" cy="634815"/>
          </a:xfrm>
        </p:spPr>
        <p:txBody>
          <a:bodyPr/>
          <a:lstStyle/>
          <a:p>
            <a:pPr lvl="0"/>
            <a:r>
              <a:rPr lang="en-US"/>
              <a:t>Fluids flow</a:t>
            </a:r>
          </a:p>
          <a:p>
            <a:pPr lvl="0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78272" y="2739799"/>
            <a:ext cx="2263971" cy="5105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903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Fluids deform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9178" y="4064617"/>
            <a:ext cx="4630260" cy="5105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903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In our case, air acts as a fluid!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48833" y="3521562"/>
            <a:ext cx="4607637" cy="261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 b="8063"/>
          <a:stretch>
            <a:fillRect/>
          </a:stretch>
        </p:blipFill>
        <p:spPr>
          <a:xfrm>
            <a:off x="3898369" y="1418572"/>
            <a:ext cx="4607637" cy="2405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2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do we model fluids?</a:t>
            </a:r>
          </a:p>
        </p:txBody>
      </p:sp>
      <p:sp>
        <p:nvSpPr>
          <p:cNvPr id="3" name=" 2"/>
          <p:cNvSpPr txBox="1">
            <a:spLocks noGrp="1"/>
          </p:cNvSpPr>
          <p:nvPr>
            <p:ph type="body" idx="4294967295"/>
          </p:nvPr>
        </p:nvSpPr>
        <p:spPr>
          <a:xfrm>
            <a:off x="457171" y="1605033"/>
            <a:ext cx="8228763" cy="468927"/>
          </a:xfrm>
        </p:spPr>
        <p:txBody>
          <a:bodyPr/>
          <a:lstStyle/>
          <a:p>
            <a:pPr lvl="0"/>
            <a:r>
              <a:rPr lang="en-US"/>
              <a:t>If you can solve for motion of the fluid...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517" y="2490966"/>
            <a:ext cx="7173841" cy="5105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903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...you can find the forces it exerts on an object!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5329" y="3484008"/>
            <a:ext cx="5205481" cy="5105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903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However, in our model we have...</a:t>
            </a:r>
          </a:p>
        </p:txBody>
      </p:sp>
      <p:sp>
        <p:nvSpPr>
          <p:cNvPr id="6" name=" 5"/>
          <p:cNvSpPr txBox="1">
            <a:spLocks noGrp="1"/>
          </p:cNvSpPr>
          <p:nvPr>
            <p:ph type="body" idx="4294967295"/>
          </p:nvPr>
        </p:nvSpPr>
        <p:spPr>
          <a:xfrm>
            <a:off x="912385" y="4313448"/>
            <a:ext cx="8228763" cy="634815"/>
          </a:xfrm>
        </p:spPr>
        <p:txBody>
          <a:bodyPr/>
          <a:lstStyle/>
          <a:p>
            <a:pPr lvl="0"/>
            <a:r>
              <a:rPr lang="en-US"/>
              <a:t>...tons of interactions between object and fluid.</a:t>
            </a:r>
          </a:p>
        </p:txBody>
      </p:sp>
    </p:spTree>
    <p:extLst>
      <p:ext uri="{BB962C8B-B14F-4D97-AF65-F5344CB8AC3E}">
        <p14:creationId xmlns:p14="http://schemas.microsoft.com/office/powerpoint/2010/main" val="359882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Computers make it easier!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2035" y="1418573"/>
            <a:ext cx="6378751" cy="5105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903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Computers are good at solving equations!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l="21166" t="48636" r="8988" b="15070"/>
          <a:stretch>
            <a:fillRect/>
          </a:stretch>
        </p:blipFill>
        <p:spPr>
          <a:xfrm>
            <a:off x="912384" y="2073960"/>
            <a:ext cx="7050240" cy="43960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traight Connector 4"/>
          <p:cNvSpPr/>
          <p:nvPr/>
        </p:nvSpPr>
        <p:spPr>
          <a:xfrm flipV="1">
            <a:off x="663552" y="4562280"/>
            <a:ext cx="2903041" cy="74649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091" y="4326837"/>
            <a:ext cx="1415469" cy="670994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3991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object</a:t>
            </a:r>
          </a:p>
        </p:txBody>
      </p:sp>
      <p:sp>
        <p:nvSpPr>
          <p:cNvPr id="7" name="Straight Connector 6"/>
          <p:cNvSpPr/>
          <p:nvPr/>
        </p:nvSpPr>
        <p:spPr>
          <a:xfrm flipH="1" flipV="1">
            <a:off x="6220800" y="4396392"/>
            <a:ext cx="1824768" cy="8294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62374" y="3746229"/>
            <a:ext cx="1131545" cy="670994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3991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fluid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0048" y="2405736"/>
            <a:ext cx="164935" cy="34789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7104" y="2405737"/>
            <a:ext cx="5230360" cy="5105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 sz="3200"/>
            </a:pPr>
            <a:r>
              <a:rPr lang="en-US" sz="2903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Arrows represent velocity of fluid</a:t>
            </a:r>
          </a:p>
        </p:txBody>
      </p:sp>
    </p:spTree>
    <p:extLst>
      <p:ext uri="{BB962C8B-B14F-4D97-AF65-F5344CB8AC3E}">
        <p14:creationId xmlns:p14="http://schemas.microsoft.com/office/powerpoint/2010/main" val="6253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Designing your wing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l="21166" t="48636" r="8988" b="15070"/>
          <a:stretch>
            <a:fillRect/>
          </a:stretch>
        </p:blipFill>
        <p:spPr>
          <a:xfrm>
            <a:off x="4478977" y="1576296"/>
            <a:ext cx="4313087" cy="240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331777" y="1742184"/>
            <a:ext cx="3483647" cy="22394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>
            <a:off x="3732481" y="2820456"/>
            <a:ext cx="746169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86" fill="none">
                <a:moveTo>
                  <a:pt x="0" y="0"/>
                </a:moveTo>
                <a:lnTo>
                  <a:pt x="2286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893697" y="4313448"/>
            <a:ext cx="829113" cy="6632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40" h="2032" fill="none">
                <a:moveTo>
                  <a:pt x="2540" y="0"/>
                </a:moveTo>
                <a:lnTo>
                  <a:pt x="0" y="203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777" y="5311062"/>
            <a:ext cx="7577862" cy="5105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903">
                <a:solidFill>
                  <a:prstClr val="black"/>
                </a:solidFill>
                <a:latin typeface="Liberation Sans" pitchFamily="18"/>
                <a:ea typeface="Droid Sans Fallback" pitchFamily="2"/>
                <a:cs typeface="FreeSans" pitchFamily="2"/>
              </a:rPr>
              <a:t>Design your own that has similar flow properties!</a:t>
            </a:r>
          </a:p>
        </p:txBody>
      </p:sp>
    </p:spTree>
    <p:extLst>
      <p:ext uri="{BB962C8B-B14F-4D97-AF65-F5344CB8AC3E}">
        <p14:creationId xmlns:p14="http://schemas.microsoft.com/office/powerpoint/2010/main" val="88327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3872B2">
                  <a:shade val="30000"/>
                  <a:satMod val="115000"/>
                </a:srgbClr>
              </a:gs>
              <a:gs pos="50000">
                <a:srgbClr val="3872B2">
                  <a:shade val="67500"/>
                  <a:satMod val="115000"/>
                </a:srgbClr>
              </a:gs>
              <a:gs pos="100000">
                <a:srgbClr val="3872B2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solidFill>
              <a:srgbClr val="387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Spread the word!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3475038"/>
            <a:ext cx="6781800" cy="1858962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sz="2800" i="1" dirty="0">
                <a:solidFill>
                  <a:schemeClr val="bg1"/>
                </a:solidFill>
              </a:rPr>
              <a:t>Any college student can participate – there are hundreds of programs all over the country in every field of science!</a:t>
            </a:r>
          </a:p>
        </p:txBody>
      </p:sp>
      <p:sp>
        <p:nvSpPr>
          <p:cNvPr id="161796" name="Rectangle 4"/>
          <p:cNvSpPr>
            <a:spLocks noChangeArrowheads="1"/>
          </p:cNvSpPr>
          <p:nvPr/>
        </p:nvSpPr>
        <p:spPr bwMode="auto">
          <a:xfrm>
            <a:off x="1301750" y="5334000"/>
            <a:ext cx="63944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Google “NSF REU” to find an REU site!</a:t>
            </a:r>
          </a:p>
        </p:txBody>
      </p:sp>
      <p:pic>
        <p:nvPicPr>
          <p:cNvPr id="16179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533400"/>
            <a:ext cx="68580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</a:t>
            </a:r>
            <a:endParaRPr lang="en-US" dirty="0"/>
          </a:p>
        </p:txBody>
      </p:sp>
      <p:pic>
        <p:nvPicPr>
          <p:cNvPr id="5122" name="Picture 2" descr="http://thespiritscience.net/wp-content/uploads/2015/06/cancer67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1125" y="1828800"/>
            <a:ext cx="6381750" cy="3619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Function</a:t>
            </a:r>
            <a:endParaRPr lang="en-US" dirty="0"/>
          </a:p>
        </p:txBody>
      </p:sp>
      <p:pic>
        <p:nvPicPr>
          <p:cNvPr id="1026" name="Picture 2" descr="https://upload.wikimedia.org/wikipedia/commons/6/60/Myoglob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6248" y="685800"/>
            <a:ext cx="4347752" cy="4400270"/>
          </a:xfrm>
          <a:prstGeom prst="rect">
            <a:avLst/>
          </a:prstGeom>
          <a:noFill/>
        </p:spPr>
      </p:pic>
      <p:pic>
        <p:nvPicPr>
          <p:cNvPr id="1028" name="Picture 4" descr="http://berniesteam.com/wp-content/uploads/2013/08/DNA-Heli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427232">
            <a:off x="-823871" y="1828108"/>
            <a:ext cx="6324600" cy="3783841"/>
          </a:xfrm>
          <a:prstGeom prst="rect">
            <a:avLst/>
          </a:prstGeom>
          <a:noFill/>
        </p:spPr>
      </p:pic>
      <p:sp>
        <p:nvSpPr>
          <p:cNvPr id="6" name="Right Arrow 5"/>
          <p:cNvSpPr/>
          <p:nvPr/>
        </p:nvSpPr>
        <p:spPr>
          <a:xfrm rot="20897362">
            <a:off x="3109471" y="2813732"/>
            <a:ext cx="1524000" cy="762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32" name="Picture 8" descr="http://cdn.mysitemyway.com/etc-mysitemyway/icons/legacy-previews/icons/3d-transparent-glass-icons-alphanumeric/068122-3d-transparent-glass-icon-alphanumeric-question-mark1-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994">
            <a:off x="4404706" y="3185505"/>
            <a:ext cx="1905000" cy="1905000"/>
          </a:xfrm>
          <a:prstGeom prst="rect">
            <a:avLst/>
          </a:prstGeom>
          <a:noFill/>
        </p:spPr>
      </p:pic>
      <p:pic>
        <p:nvPicPr>
          <p:cNvPr id="9" name="Picture 8" descr="http://cdn.mysitemyway.com/etc-mysitemyway/icons/legacy-previews/icons/3d-transparent-glass-icons-alphanumeric/068122-3d-transparent-glass-icon-alphanumeric-question-mark1-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026033">
            <a:off x="5733120" y="3599521"/>
            <a:ext cx="1905000" cy="1905000"/>
          </a:xfrm>
          <a:prstGeom prst="rect">
            <a:avLst/>
          </a:prstGeom>
          <a:noFill/>
        </p:spPr>
      </p:pic>
      <p:pic>
        <p:nvPicPr>
          <p:cNvPr id="10" name="Picture 8" descr="http://cdn.mysitemyway.com/etc-mysitemyway/icons/legacy-previews/icons/3d-transparent-glass-icons-alphanumeric/068122-3d-transparent-glass-icon-alphanumeric-question-mark1-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120710">
            <a:off x="7417679" y="3683877"/>
            <a:ext cx="1905000" cy="1905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371600" y="487680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Lucida Sans"/>
              </a:rPr>
              <a:t>DNA</a:t>
            </a:r>
            <a:endParaRPr lang="en-US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8400" y="39624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Lucida Sans"/>
              </a:rPr>
              <a:t>Protein</a:t>
            </a:r>
            <a:endParaRPr lang="en-US" dirty="0">
              <a:solidFill>
                <a:prstClr val="white"/>
              </a:solidFill>
              <a:latin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2" grpId="1"/>
    </p:bldLst>
  </p:timing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_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_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3_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4_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5_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6_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7_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0.xml><?xml version="1.0" encoding="utf-8"?>
<a:theme xmlns:a="http://schemas.openxmlformats.org/drawingml/2006/main" name="8_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powerpoint-template-24">
  <a:themeElements>
    <a:clrScheme name="powerpoint-template-24 14">
      <a:dk1>
        <a:srgbClr val="EAEAEA"/>
      </a:dk1>
      <a:lt1>
        <a:srgbClr val="FFFFFF"/>
      </a:lt1>
      <a:dk2>
        <a:srgbClr val="4D4D4D"/>
      </a:dk2>
      <a:lt2>
        <a:srgbClr val="000000"/>
      </a:lt2>
      <a:accent1>
        <a:srgbClr val="262626"/>
      </a:accent1>
      <a:accent2>
        <a:srgbClr val="383838"/>
      </a:accent2>
      <a:accent3>
        <a:srgbClr val="FFFFFF"/>
      </a:accent3>
      <a:accent4>
        <a:srgbClr val="C8C8C8"/>
      </a:accent4>
      <a:accent5>
        <a:srgbClr val="ACACAC"/>
      </a:accent5>
      <a:accent6>
        <a:srgbClr val="323232"/>
      </a:accent6>
      <a:hlink>
        <a:srgbClr val="05559D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0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3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4.xml><?xml version="1.0" encoding="utf-8"?>
<a:theme xmlns:a="http://schemas.openxmlformats.org/drawingml/2006/main" name="3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5.xml><?xml version="1.0" encoding="utf-8"?>
<a:theme xmlns:a="http://schemas.openxmlformats.org/drawingml/2006/main" name="4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6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1_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2_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0.xml><?xml version="1.0" encoding="utf-8"?>
<a:theme xmlns:a="http://schemas.openxmlformats.org/drawingml/2006/main" name="3_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4_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5_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6_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1_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2_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3_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4_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50.xml><?xml version="1.0" encoding="utf-8"?>
<a:theme xmlns:a="http://schemas.openxmlformats.org/drawingml/2006/main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1_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2_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3_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4_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5_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6_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</TotalTime>
  <Words>742</Words>
  <Application>Microsoft Office PowerPoint</Application>
  <PresentationFormat>On-screen Show (4:3)</PresentationFormat>
  <Paragraphs>172</Paragraphs>
  <Slides>74</Slides>
  <Notes>39</Notes>
  <HiddenSlides>0</HiddenSlides>
  <MMClips>2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56</vt:i4>
      </vt:variant>
      <vt:variant>
        <vt:lpstr>Slide Titles</vt:lpstr>
      </vt:variant>
      <vt:variant>
        <vt:i4>74</vt:i4>
      </vt:variant>
    </vt:vector>
  </HeadingPairs>
  <TitlesOfParts>
    <vt:vector size="149" baseType="lpstr">
      <vt:lpstr>Arial</vt:lpstr>
      <vt:lpstr>Book Antiqua</vt:lpstr>
      <vt:lpstr>Calibri</vt:lpstr>
      <vt:lpstr>Century Gothic</vt:lpstr>
      <vt:lpstr>DejaVu Sans</vt:lpstr>
      <vt:lpstr>Droid Sans Fallback</vt:lpstr>
      <vt:lpstr>FreeSans</vt:lpstr>
      <vt:lpstr>Georgia</vt:lpstr>
      <vt:lpstr>Liberation Sans</vt:lpstr>
      <vt:lpstr>Liberation Serif</vt:lpstr>
      <vt:lpstr>Lucida Sans</vt:lpstr>
      <vt:lpstr>Rockwell</vt:lpstr>
      <vt:lpstr>Rockwell Condensed</vt:lpstr>
      <vt:lpstr>Trebuchet MS</vt:lpstr>
      <vt:lpstr>Ubuntu</vt:lpstr>
      <vt:lpstr>Verdana</vt:lpstr>
      <vt:lpstr>Wingdings</vt:lpstr>
      <vt:lpstr>Wingdings 2</vt:lpstr>
      <vt:lpstr>Wingdings 3</vt:lpstr>
      <vt:lpstr>Default Design</vt:lpstr>
      <vt:lpstr>Wood Type</vt:lpstr>
      <vt:lpstr>1_Wood Type</vt:lpstr>
      <vt:lpstr>2_Wood Type</vt:lpstr>
      <vt:lpstr>3_Wood Type</vt:lpstr>
      <vt:lpstr>4_Wood Type</vt:lpstr>
      <vt:lpstr>Office Theme</vt:lpstr>
      <vt:lpstr>1_Office Theme</vt:lpstr>
      <vt:lpstr>2_Office Theme</vt:lpstr>
      <vt:lpstr>3_Office Theme</vt:lpstr>
      <vt:lpstr>4_Office Theme</vt:lpstr>
      <vt:lpstr>Verve</vt:lpstr>
      <vt:lpstr>1_Verve</vt:lpstr>
      <vt:lpstr>2_Verve</vt:lpstr>
      <vt:lpstr>3_Verve</vt:lpstr>
      <vt:lpstr>4_Verve</vt:lpstr>
      <vt:lpstr>5_Verve</vt:lpstr>
      <vt:lpstr>6_Verve</vt:lpstr>
      <vt:lpstr>7_Verve</vt:lpstr>
      <vt:lpstr>8_Verve</vt:lpstr>
      <vt:lpstr>powerpoint-template-24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Ion</vt:lpstr>
      <vt:lpstr>1_Ion</vt:lpstr>
      <vt:lpstr>2_Ion</vt:lpstr>
      <vt:lpstr>3_Ion</vt:lpstr>
      <vt:lpstr>4_Ion</vt:lpstr>
      <vt:lpstr>Default</vt:lpstr>
      <vt:lpstr>Urban</vt:lpstr>
      <vt:lpstr>1_Urban</vt:lpstr>
      <vt:lpstr>2_Urban</vt:lpstr>
      <vt:lpstr>3_Urban</vt:lpstr>
      <vt:lpstr>4_Urban</vt:lpstr>
      <vt:lpstr>5_Urban</vt:lpstr>
      <vt:lpstr>6_Urban</vt:lpstr>
      <vt:lpstr>swiss</vt:lpstr>
      <vt:lpstr>Apex</vt:lpstr>
      <vt:lpstr>1_Apex</vt:lpstr>
      <vt:lpstr>2_Apex</vt:lpstr>
      <vt:lpstr>3_Apex</vt:lpstr>
      <vt:lpstr>4_Apex</vt:lpstr>
      <vt:lpstr>wave</vt:lpstr>
      <vt:lpstr>1_wave</vt:lpstr>
      <vt:lpstr>2_wave</vt:lpstr>
      <vt:lpstr>3_wave</vt:lpstr>
      <vt:lpstr>4_wave</vt:lpstr>
      <vt:lpstr>5_wave</vt:lpstr>
      <vt:lpstr>6_wave</vt:lpstr>
      <vt:lpstr>UNC Chapel Hill  Computational Astronomy &amp; Physics Research Experiences for Undergraduates</vt:lpstr>
      <vt:lpstr>Medieval First In FLight</vt:lpstr>
      <vt:lpstr>My Hometown</vt:lpstr>
      <vt:lpstr>What do I Want to be?</vt:lpstr>
      <vt:lpstr>A Brief History of Flight</vt:lpstr>
      <vt:lpstr>Medieval First in Flight</vt:lpstr>
      <vt:lpstr>Inside Your Cells </vt:lpstr>
      <vt:lpstr>Cancer</vt:lpstr>
      <vt:lpstr>DNA Function</vt:lpstr>
      <vt:lpstr>Sense of Scale</vt:lpstr>
      <vt:lpstr>Brownian Motion</vt:lpstr>
      <vt:lpstr>A Prehistoric Blast</vt:lpstr>
      <vt:lpstr>Meteors leave clues</vt:lpstr>
      <vt:lpstr>An ancient shockwave</vt:lpstr>
      <vt:lpstr>Our newborn solar system</vt:lpstr>
      <vt:lpstr>Our method: Supercomputers</vt:lpstr>
      <vt:lpstr>PowerPoint Presentation</vt:lpstr>
      <vt:lpstr>If we fail</vt:lpstr>
      <vt:lpstr>Modeling Dark Matter</vt:lpstr>
      <vt:lpstr>What is Dark Matter?</vt:lpstr>
      <vt:lpstr>PowerPoint Presentation</vt:lpstr>
      <vt:lpstr>PowerPoint Presentation</vt:lpstr>
      <vt:lpstr>Dark Matter Forms Clumps</vt:lpstr>
      <vt:lpstr>PowerPoint Presentation</vt:lpstr>
      <vt:lpstr>My Research</vt:lpstr>
      <vt:lpstr>Quantum Phase  Transitions</vt:lpstr>
      <vt:lpstr>Thermal Phase Transition</vt:lpstr>
      <vt:lpstr>More heat = more vibration</vt:lpstr>
      <vt:lpstr>Nothing vibrates at absolute zero!</vt:lpstr>
      <vt:lpstr>Quantum Phase Transitions</vt:lpstr>
      <vt:lpstr>Searching for Exoplanets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Astroinformatics: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Decisions</vt:lpstr>
      <vt:lpstr>PowerPoint Presentation</vt:lpstr>
      <vt:lpstr>How the Smallest Galaxies Formed</vt:lpstr>
      <vt:lpstr>PowerPoint Presentation</vt:lpstr>
      <vt:lpstr>PowerPoint Presentation</vt:lpstr>
      <vt:lpstr>PowerPoint Presentation</vt:lpstr>
      <vt:lpstr>But There’s Something Weird About Them…</vt:lpstr>
      <vt:lpstr>The Answer: Gravity!</vt:lpstr>
      <vt:lpstr>Tidal Forces</vt:lpstr>
      <vt:lpstr>PowerPoint Presentation</vt:lpstr>
      <vt:lpstr>PowerPoint Presentation</vt:lpstr>
      <vt:lpstr>Squishing Cells</vt:lpstr>
      <vt:lpstr>AFM (Squishing Cells)</vt:lpstr>
      <vt:lpstr>The Cell (A Lego for Life)</vt:lpstr>
      <vt:lpstr>Simplify the Cell </vt:lpstr>
      <vt:lpstr>The Domino Effect</vt:lpstr>
      <vt:lpstr>Seeing the Invisible: Dark Matter Clumping</vt:lpstr>
      <vt:lpstr>How Dark Matter Hides</vt:lpstr>
      <vt:lpstr>How Dark Matter Behaves</vt:lpstr>
      <vt:lpstr>Movement over Time</vt:lpstr>
      <vt:lpstr>Visible at Last</vt:lpstr>
      <vt:lpstr>Modeling Fluids Using Computers</vt:lpstr>
      <vt:lpstr>Why model fluids?</vt:lpstr>
      <vt:lpstr>What should we be looking for?</vt:lpstr>
      <vt:lpstr>Fluids</vt:lpstr>
      <vt:lpstr>How do we model fluids?</vt:lpstr>
      <vt:lpstr>Computers make it easier!</vt:lpstr>
      <vt:lpstr>Designing your wing</vt:lpstr>
      <vt:lpstr>Spread the word!</vt:lpstr>
    </vt:vector>
  </TitlesOfParts>
  <Company>UNC-CH Physics &amp; Astronomy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 Chapel Hill  Computational Astronomy &amp; Physics Research Experiences for Undergraduates</dc:title>
  <dc:creator>Sheila Kannappan</dc:creator>
  <cp:lastModifiedBy>Joshua Horowitz</cp:lastModifiedBy>
  <cp:revision>36</cp:revision>
  <dcterms:created xsi:type="dcterms:W3CDTF">2013-07-05T18:41:18Z</dcterms:created>
  <dcterms:modified xsi:type="dcterms:W3CDTF">2015-07-09T15:43:11Z</dcterms:modified>
</cp:coreProperties>
</file>